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384" r:id="rId2"/>
    <p:sldId id="392" r:id="rId3"/>
    <p:sldId id="393" r:id="rId4"/>
    <p:sldId id="394" r:id="rId5"/>
    <p:sldId id="385" r:id="rId6"/>
    <p:sldId id="386" r:id="rId7"/>
    <p:sldId id="362" r:id="rId8"/>
    <p:sldId id="388" r:id="rId9"/>
    <p:sldId id="363" r:id="rId10"/>
    <p:sldId id="389" r:id="rId11"/>
    <p:sldId id="365" r:id="rId12"/>
    <p:sldId id="395" r:id="rId13"/>
    <p:sldId id="396" r:id="rId14"/>
    <p:sldId id="390" r:id="rId15"/>
    <p:sldId id="378" r:id="rId16"/>
    <p:sldId id="369" r:id="rId17"/>
    <p:sldId id="370" r:id="rId18"/>
    <p:sldId id="391" r:id="rId19"/>
    <p:sldId id="374" r:id="rId20"/>
    <p:sldId id="375" r:id="rId21"/>
    <p:sldId id="376" r:id="rId22"/>
    <p:sldId id="371" r:id="rId23"/>
    <p:sldId id="372" r:id="rId24"/>
    <p:sldId id="373" r:id="rId25"/>
    <p:sldId id="382" r:id="rId26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509A"/>
    <a:srgbClr val="FFCC99"/>
    <a:srgbClr val="B2B2B2"/>
    <a:srgbClr val="D1F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1" autoAdjust="0"/>
    <p:restoredTop sz="94671" autoAdjust="0"/>
  </p:normalViewPr>
  <p:slideViewPr>
    <p:cSldViewPr>
      <p:cViewPr>
        <p:scale>
          <a:sx n="75" d="100"/>
          <a:sy n="75" d="100"/>
        </p:scale>
        <p:origin x="-422" y="-3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2058" y="-1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2156BB7-03B6-4F10-AE7E-71C998C3B85F}" type="datetimeFigureOut">
              <a:rPr lang="de-DE" smtClean="0"/>
              <a:pPr/>
              <a:t>08.10.2018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4085757-C477-41ED-9C26-6EEB4BE82A9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1950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7DE9AAAE-8619-4A81-87AF-0D4F4C790201}" type="datetimeFigureOut">
              <a:rPr lang="de-DE"/>
              <a:pPr>
                <a:defRPr/>
              </a:pPr>
              <a:t>08.10.2018</a:t>
            </a:fld>
            <a:endParaRPr lang="de-DE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61037992-92AB-4AE9-8D8A-F00ABA26E1B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44095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6172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gradFill rotWithShape="0">
            <a:gsLst>
              <a:gs pos="0">
                <a:srgbClr val="DCE0E3"/>
              </a:gs>
              <a:gs pos="100000">
                <a:srgbClr val="A9C0D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898525" algn="l"/>
                <a:tab pos="4191000" algn="l"/>
              </a:tabLst>
              <a:defRPr/>
            </a:pPr>
            <a:r>
              <a:rPr lang="de-DE" sz="1000" b="1" dirty="0" smtClean="0">
                <a:solidFill>
                  <a:schemeClr val="bg1"/>
                </a:solidFill>
              </a:rPr>
              <a:t>	</a:t>
            </a:r>
            <a:r>
              <a:rPr lang="de-DE" sz="1000" b="1" dirty="0" smtClean="0">
                <a:solidFill>
                  <a:srgbClr val="002060"/>
                </a:solidFill>
              </a:rPr>
              <a:t>Markus Rohde</a:t>
            </a: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898525" algn="l"/>
                <a:tab pos="4191000" algn="l"/>
              </a:tabLst>
              <a:defRPr/>
            </a:pPr>
            <a:r>
              <a:rPr lang="de-DE" sz="1000" b="1" dirty="0" smtClean="0">
                <a:solidFill>
                  <a:srgbClr val="002060"/>
                </a:solidFill>
              </a:rPr>
              <a:t>	Information Systems </a:t>
            </a:r>
            <a:br>
              <a:rPr lang="de-DE" sz="1000" b="1" dirty="0" smtClean="0">
                <a:solidFill>
                  <a:srgbClr val="002060"/>
                </a:solidFill>
              </a:rPr>
            </a:br>
            <a:r>
              <a:rPr lang="de-DE" sz="1000" b="1" dirty="0" smtClean="0">
                <a:solidFill>
                  <a:srgbClr val="002060"/>
                </a:solidFill>
              </a:rPr>
              <a:t>	</a:t>
            </a:r>
            <a:r>
              <a:rPr lang="de-DE" sz="1000" b="1" dirty="0" err="1" smtClean="0">
                <a:solidFill>
                  <a:srgbClr val="002060"/>
                </a:solidFill>
              </a:rPr>
              <a:t>and</a:t>
            </a:r>
            <a:r>
              <a:rPr lang="de-DE" sz="1000" b="1" dirty="0" smtClean="0">
                <a:solidFill>
                  <a:srgbClr val="002060"/>
                </a:solidFill>
              </a:rPr>
              <a:t> New Media</a:t>
            </a:r>
            <a:br>
              <a:rPr lang="de-DE" sz="1000" b="1" dirty="0" smtClean="0">
                <a:solidFill>
                  <a:srgbClr val="002060"/>
                </a:solidFill>
              </a:rPr>
            </a:br>
            <a:r>
              <a:rPr lang="de-DE" sz="1000" b="1" dirty="0" smtClean="0">
                <a:solidFill>
                  <a:srgbClr val="002060"/>
                </a:solidFill>
              </a:rPr>
              <a:t> 	Prof. Dr. Volker Wulf </a:t>
            </a: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898525" algn="l"/>
                <a:tab pos="4191000" algn="l"/>
              </a:tabLst>
              <a:defRPr/>
            </a:pPr>
            <a:r>
              <a:rPr lang="de-DE" sz="1200" dirty="0" smtClean="0"/>
              <a:t>			</a:t>
            </a:r>
            <a:endParaRPr lang="de-DE" sz="1200" dirty="0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8" name="Picture 9" descr="unilogo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163" y="6308725"/>
            <a:ext cx="15843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logo_wulf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237288"/>
            <a:ext cx="5762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7"/>
          <p:cNvSpPr txBox="1">
            <a:spLocks noChangeArrowheads="1"/>
          </p:cNvSpPr>
          <p:nvPr userDrawn="1"/>
        </p:nvSpPr>
        <p:spPr bwMode="auto">
          <a:xfrm>
            <a:off x="2411760" y="6309320"/>
            <a:ext cx="4824536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ctr">
              <a:defRPr/>
            </a:pPr>
            <a:r>
              <a:rPr lang="de-DE" sz="1200" b="1" dirty="0" smtClean="0">
                <a:solidFill>
                  <a:srgbClr val="48509A"/>
                </a:solidFill>
                <a:cs typeface="Tahoma" pitchFamily="34" charset="0"/>
              </a:rPr>
              <a:t>Sozio-Informatik Seminar</a:t>
            </a:r>
            <a:endParaRPr lang="de-DE" sz="1200" b="1" dirty="0">
              <a:solidFill>
                <a:srgbClr val="48509A"/>
              </a:solidFill>
              <a:cs typeface="Tahoma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1" charset="2"/>
              <a:buNone/>
              <a:defRPr/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6516216" y="6309320"/>
            <a:ext cx="633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04DCFB5-7C86-49D3-84F2-2E3CADFE34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72250" y="533400"/>
            <a:ext cx="1962150" cy="5257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734050" cy="52578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81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gradFill rotWithShape="0">
            <a:gsLst>
              <a:gs pos="0">
                <a:srgbClr val="DCE0E3"/>
              </a:gs>
              <a:gs pos="100000">
                <a:srgbClr val="A9C0D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898525" algn="l"/>
                <a:tab pos="4191000" algn="l"/>
              </a:tabLst>
              <a:defRPr/>
            </a:pPr>
            <a:r>
              <a:rPr lang="de-DE" sz="1000" b="1" dirty="0">
                <a:solidFill>
                  <a:schemeClr val="bg1"/>
                </a:solidFill>
              </a:rPr>
              <a:t>	</a:t>
            </a:r>
            <a:r>
              <a:rPr lang="de-DE" sz="1000" b="1" dirty="0" smtClean="0">
                <a:solidFill>
                  <a:srgbClr val="002060"/>
                </a:solidFill>
              </a:rPr>
              <a:t>Markus Rohde</a:t>
            </a: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898525" algn="l"/>
                <a:tab pos="4191000" algn="l"/>
              </a:tabLst>
              <a:defRPr/>
            </a:pPr>
            <a:r>
              <a:rPr lang="de-DE" sz="1000" b="1" dirty="0" smtClean="0">
                <a:solidFill>
                  <a:srgbClr val="002060"/>
                </a:solidFill>
              </a:rPr>
              <a:t>	Information Systems </a:t>
            </a:r>
            <a:br>
              <a:rPr lang="de-DE" sz="1000" b="1" dirty="0" smtClean="0">
                <a:solidFill>
                  <a:srgbClr val="002060"/>
                </a:solidFill>
              </a:rPr>
            </a:br>
            <a:r>
              <a:rPr lang="de-DE" sz="1000" b="1" dirty="0" smtClean="0">
                <a:solidFill>
                  <a:srgbClr val="002060"/>
                </a:solidFill>
              </a:rPr>
              <a:t>	</a:t>
            </a:r>
            <a:r>
              <a:rPr lang="de-DE" sz="1000" b="1" dirty="0" err="1" smtClean="0">
                <a:solidFill>
                  <a:srgbClr val="002060"/>
                </a:solidFill>
              </a:rPr>
              <a:t>and</a:t>
            </a:r>
            <a:r>
              <a:rPr lang="de-DE" sz="1000" b="1" dirty="0" smtClean="0">
                <a:solidFill>
                  <a:srgbClr val="002060"/>
                </a:solidFill>
              </a:rPr>
              <a:t> New Media</a:t>
            </a:r>
            <a:br>
              <a:rPr lang="de-DE" sz="1000" b="1" dirty="0" smtClean="0">
                <a:solidFill>
                  <a:srgbClr val="002060"/>
                </a:solidFill>
              </a:rPr>
            </a:br>
            <a:r>
              <a:rPr lang="de-DE" sz="1000" b="1" dirty="0" smtClean="0">
                <a:solidFill>
                  <a:srgbClr val="002060"/>
                </a:solidFill>
              </a:rPr>
              <a:t> 	Prof. Dr. Volker Wulf </a:t>
            </a: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898525" algn="l"/>
                <a:tab pos="4191000" algn="l"/>
              </a:tabLst>
              <a:defRPr/>
            </a:pPr>
            <a:endParaRPr lang="de-DE" sz="1000" b="1" dirty="0">
              <a:solidFill>
                <a:srgbClr val="030576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898525" algn="l"/>
                <a:tab pos="4191000" algn="l"/>
              </a:tabLst>
              <a:defRPr/>
            </a:pPr>
            <a:r>
              <a:rPr lang="de-DE" sz="1200" dirty="0"/>
              <a:t>			</a:t>
            </a: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1032" name="Picture 9" descr="unilogo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52171" y="6308725"/>
            <a:ext cx="15843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0" descr="logo_wulf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3850" y="6237288"/>
            <a:ext cx="5762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2411760" y="6309320"/>
            <a:ext cx="4824536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ctr">
              <a:defRPr/>
            </a:pPr>
            <a:r>
              <a:rPr lang="de-DE" sz="1200" b="1" dirty="0" smtClean="0">
                <a:solidFill>
                  <a:srgbClr val="48509A"/>
                </a:solidFill>
                <a:cs typeface="Tahoma" pitchFamily="34" charset="0"/>
              </a:rPr>
              <a:t>Sozio-Informatik Seminar</a:t>
            </a:r>
            <a:endParaRPr lang="de-DE" sz="1200" b="1" dirty="0">
              <a:solidFill>
                <a:srgbClr val="48509A"/>
              </a:solidFill>
              <a:cs typeface="Tahoma" pitchFamily="34" charset="0"/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6516216" y="6309320"/>
            <a:ext cx="633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04DCFB5-7C86-49D3-84F2-2E3CADFE3486}" type="slidenum">
              <a:rPr lang="de-DE" smtClean="0">
                <a:solidFill>
                  <a:srgbClr val="FF0000"/>
                </a:solidFill>
              </a:rPr>
              <a:pPr/>
              <a:t>‹Nr.›</a:t>
            </a:fld>
            <a:endParaRPr lang="de-DE" dirty="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3057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87F35"/>
        </a:buClr>
        <a:buFont typeface="Monotype Sorts" pitchFamily="1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D3E2A"/>
        </a:buClr>
        <a:buSzPct val="75000"/>
        <a:buFont typeface="Monotype Sorts" pitchFamily="1" charset="2"/>
        <a:buChar char="u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A3471"/>
        </a:buClr>
        <a:buSzPct val="89000"/>
        <a:buFont typeface="Monotype Sorts" pitchFamily="1" charset="2"/>
        <a:buChar char="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uni-siegen.d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ctrTitle"/>
          </p:nvPr>
        </p:nvSpPr>
        <p:spPr>
          <a:xfrm>
            <a:off x="500063" y="1719064"/>
            <a:ext cx="8058150" cy="2286000"/>
          </a:xfrm>
        </p:spPr>
        <p:txBody>
          <a:bodyPr/>
          <a:lstStyle/>
          <a:p>
            <a:pPr algn="ctr"/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err="1" smtClean="0"/>
              <a:t>Spezielle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Aspekte</a:t>
            </a:r>
            <a:r>
              <a:rPr lang="en-US" sz="3200" b="1" dirty="0" smtClean="0"/>
              <a:t> </a:t>
            </a:r>
            <a:br>
              <a:rPr lang="en-US" sz="3200" b="1" dirty="0" smtClean="0"/>
            </a:br>
            <a:r>
              <a:rPr lang="en-US" sz="3200" b="1" dirty="0" smtClean="0"/>
              <a:t>der </a:t>
            </a:r>
            <a:r>
              <a:rPr lang="en-US" sz="3200" b="1" dirty="0" err="1" smtClean="0"/>
              <a:t>Sozio-Informatik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 smtClean="0"/>
              <a:t>Specific Aspects</a:t>
            </a:r>
            <a:br>
              <a:rPr lang="en-US" sz="3200" b="1" dirty="0" smtClean="0"/>
            </a:br>
            <a:r>
              <a:rPr lang="en-US" sz="3200" b="1" dirty="0" smtClean="0"/>
              <a:t>of Socio-Informatics</a:t>
            </a:r>
            <a:br>
              <a:rPr lang="en-US" sz="3200" b="1" dirty="0" smtClean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de-DE" sz="2400" dirty="0" smtClean="0"/>
          </a:p>
        </p:txBody>
      </p:sp>
      <p:sp>
        <p:nvSpPr>
          <p:cNvPr id="4" name="Untertitel 2"/>
          <p:cNvSpPr txBox="1">
            <a:spLocks/>
          </p:cNvSpPr>
          <p:nvPr/>
        </p:nvSpPr>
        <p:spPr bwMode="auto">
          <a:xfrm>
            <a:off x="1187624" y="4581128"/>
            <a:ext cx="6400800" cy="3600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87F35"/>
              </a:buClr>
              <a:buSzTx/>
              <a:buFont typeface="Monotype Sorts" pitchFamily="1" charset="2"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Markus.Rohde@uni-siegen.de</a:t>
            </a:r>
            <a:endParaRPr kumimoji="0" lang="de-DE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7073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27384"/>
            <a:ext cx="7772400" cy="1143000"/>
          </a:xfrm>
        </p:spPr>
        <p:txBody>
          <a:bodyPr/>
          <a:lstStyle/>
          <a:p>
            <a:r>
              <a:rPr lang="de-DE" altLang="de-DE" b="1" dirty="0" smtClean="0"/>
              <a:t>Leistungen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124744"/>
            <a:ext cx="7772400" cy="2286000"/>
          </a:xfrm>
        </p:spPr>
        <p:txBody>
          <a:bodyPr/>
          <a:lstStyle/>
          <a:p>
            <a:r>
              <a:rPr lang="de-DE" altLang="de-DE" sz="2800" dirty="0" smtClean="0"/>
              <a:t>Vorbereitung (</a:t>
            </a:r>
            <a:r>
              <a:rPr lang="de-DE" altLang="de-DE" sz="2800" dirty="0"/>
              <a:t>A</a:t>
            </a:r>
            <a:r>
              <a:rPr lang="de-DE" altLang="de-DE" sz="2800" dirty="0" smtClean="0"/>
              <a:t>kteure): Recherche</a:t>
            </a:r>
            <a:r>
              <a:rPr lang="de-DE" altLang="de-DE" sz="2800" dirty="0"/>
              <a:t>, </a:t>
            </a:r>
            <a:r>
              <a:rPr lang="de-DE" altLang="de-DE" sz="2800" dirty="0" smtClean="0"/>
              <a:t>Standpunkte</a:t>
            </a:r>
            <a:r>
              <a:rPr lang="de-DE" altLang="de-DE" sz="2800" dirty="0"/>
              <a:t>, </a:t>
            </a:r>
            <a:r>
              <a:rPr lang="de-DE" altLang="de-DE" sz="2800" dirty="0" smtClean="0"/>
              <a:t>Argumente, Statistiken</a:t>
            </a:r>
            <a:r>
              <a:rPr lang="de-DE" altLang="de-DE" sz="2800" dirty="0"/>
              <a:t>, </a:t>
            </a:r>
            <a:r>
              <a:rPr lang="de-DE" altLang="de-DE" sz="2800" dirty="0" smtClean="0"/>
              <a:t>Belege</a:t>
            </a:r>
            <a:r>
              <a:rPr lang="de-DE" altLang="de-DE" sz="2800" dirty="0"/>
              <a:t>, </a:t>
            </a:r>
            <a:r>
              <a:rPr lang="de-DE" altLang="de-DE" sz="2800" dirty="0" smtClean="0"/>
              <a:t>Quellen</a:t>
            </a:r>
            <a:endParaRPr lang="de-DE" altLang="de-DE" sz="2800" dirty="0"/>
          </a:p>
          <a:p>
            <a:pPr lvl="1"/>
            <a:r>
              <a:rPr lang="de-DE" altLang="de-DE" sz="2400" dirty="0" smtClean="0"/>
              <a:t>Positionspapier/</a:t>
            </a:r>
            <a:r>
              <a:rPr lang="de-DE" altLang="de-DE" sz="2400" dirty="0"/>
              <a:t>S</a:t>
            </a:r>
            <a:r>
              <a:rPr lang="de-DE" altLang="de-DE" sz="2400" dirty="0" smtClean="0"/>
              <a:t>tatement </a:t>
            </a:r>
            <a:r>
              <a:rPr lang="de-DE" altLang="de-DE" sz="2400" dirty="0"/>
              <a:t>= </a:t>
            </a:r>
            <a:r>
              <a:rPr lang="de-DE" altLang="de-DE" sz="2400" dirty="0" smtClean="0"/>
              <a:t>Plädoyer (4-5 Seiten </a:t>
            </a:r>
            <a:r>
              <a:rPr lang="de-DE" altLang="de-DE" sz="2400" dirty="0"/>
              <a:t>mit </a:t>
            </a:r>
            <a:r>
              <a:rPr lang="de-DE" altLang="de-DE" sz="2400" dirty="0" smtClean="0"/>
              <a:t>Hauptargumenten</a:t>
            </a:r>
            <a:r>
              <a:rPr lang="de-DE" altLang="de-DE" sz="2400" dirty="0"/>
              <a:t>)</a:t>
            </a:r>
          </a:p>
          <a:p>
            <a:pPr lvl="1"/>
            <a:r>
              <a:rPr lang="de-DE" altLang="de-DE" sz="2400" dirty="0" smtClean="0"/>
              <a:t>Quellen </a:t>
            </a:r>
            <a:r>
              <a:rPr lang="de-DE" altLang="de-DE" sz="2400" dirty="0"/>
              <a:t>und </a:t>
            </a:r>
            <a:r>
              <a:rPr lang="de-DE" altLang="de-DE" sz="2400" dirty="0" smtClean="0"/>
              <a:t>weiterführendes Material (rechtzeitig</a:t>
            </a:r>
            <a:r>
              <a:rPr lang="de-DE" altLang="de-DE" sz="2400" dirty="0"/>
              <a:t>) zur V</a:t>
            </a:r>
            <a:r>
              <a:rPr lang="de-DE" altLang="de-DE" sz="2400" dirty="0" smtClean="0"/>
              <a:t>erfügung </a:t>
            </a:r>
            <a:r>
              <a:rPr lang="de-DE" altLang="de-DE" sz="2400" dirty="0"/>
              <a:t>stellen</a:t>
            </a:r>
          </a:p>
          <a:p>
            <a:r>
              <a:rPr lang="de-DE" altLang="de-DE" sz="2800" dirty="0"/>
              <a:t>Diskussion</a:t>
            </a:r>
          </a:p>
          <a:p>
            <a:r>
              <a:rPr lang="de-DE" altLang="de-DE" sz="2800" dirty="0"/>
              <a:t>Vor- und </a:t>
            </a:r>
            <a:r>
              <a:rPr lang="de-DE" altLang="de-DE" sz="2800" dirty="0" smtClean="0"/>
              <a:t>Nachdiskussion (Alle): Fundstücke </a:t>
            </a:r>
            <a:r>
              <a:rPr lang="de-DE" altLang="de-DE" sz="2800" dirty="0"/>
              <a:t>bereitstellen, </a:t>
            </a:r>
            <a:r>
              <a:rPr lang="de-DE" altLang="de-DE" sz="2800" dirty="0" smtClean="0"/>
              <a:t>Schnipsel</a:t>
            </a:r>
            <a:r>
              <a:rPr lang="de-DE" altLang="de-DE" sz="2800" dirty="0"/>
              <a:t>, </a:t>
            </a:r>
            <a:r>
              <a:rPr lang="de-DE" altLang="de-DE" sz="2800" dirty="0" smtClean="0"/>
              <a:t>Diskurse</a:t>
            </a:r>
            <a:r>
              <a:rPr lang="de-DE" altLang="de-DE" sz="2800" dirty="0"/>
              <a:t>…</a:t>
            </a:r>
          </a:p>
          <a:p>
            <a:r>
              <a:rPr lang="de-DE" altLang="de-DE" sz="2800" dirty="0" smtClean="0"/>
              <a:t>Wiki</a:t>
            </a:r>
            <a:endParaRPr lang="de-DE" altLang="de-DE" sz="2800" dirty="0"/>
          </a:p>
        </p:txBody>
      </p:sp>
    </p:spTree>
    <p:extLst>
      <p:ext uri="{BB962C8B-B14F-4D97-AF65-F5344CB8AC3E}">
        <p14:creationId xmlns:p14="http://schemas.microsoft.com/office/powerpoint/2010/main" val="21255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125760"/>
            <a:ext cx="7772400" cy="1143000"/>
          </a:xfrm>
        </p:spPr>
        <p:txBody>
          <a:bodyPr/>
          <a:lstStyle/>
          <a:p>
            <a:r>
              <a:rPr lang="de-DE" altLang="de-DE" b="1" dirty="0" err="1" smtClean="0"/>
              <a:t>Suggestions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for</a:t>
            </a:r>
            <a:r>
              <a:rPr lang="de-DE" altLang="de-DE" b="1" dirty="0" smtClean="0"/>
              <a:t> Topics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215008"/>
            <a:ext cx="8280920" cy="2286000"/>
          </a:xfrm>
        </p:spPr>
        <p:txBody>
          <a:bodyPr/>
          <a:lstStyle/>
          <a:p>
            <a:pPr marL="0" indent="0">
              <a:buNone/>
            </a:pPr>
            <a:r>
              <a:rPr lang="de-DE" altLang="de-DE" sz="2600" dirty="0"/>
              <a:t>(1) </a:t>
            </a:r>
            <a:r>
              <a:rPr lang="de-DE" altLang="de-DE" sz="2600" dirty="0" smtClean="0"/>
              <a:t>Politics</a:t>
            </a:r>
            <a:endParaRPr lang="de-DE" altLang="de-DE" sz="2600" dirty="0"/>
          </a:p>
          <a:p>
            <a:pPr marL="0" indent="0">
              <a:buNone/>
            </a:pPr>
            <a:r>
              <a:rPr lang="de-DE" altLang="de-DE" sz="2600" dirty="0"/>
              <a:t>(2) </a:t>
            </a:r>
            <a:r>
              <a:rPr lang="de-DE" altLang="de-DE" sz="2600" dirty="0" err="1" smtClean="0"/>
              <a:t>Ethics</a:t>
            </a:r>
            <a:endParaRPr lang="de-DE" altLang="de-DE" sz="2600" dirty="0"/>
          </a:p>
          <a:p>
            <a:pPr marL="0" indent="0">
              <a:buNone/>
            </a:pPr>
            <a:r>
              <a:rPr lang="de-DE" altLang="de-DE" sz="2600" dirty="0"/>
              <a:t>(3) </a:t>
            </a:r>
            <a:r>
              <a:rPr lang="de-DE" altLang="de-DE" sz="2600" dirty="0" smtClean="0"/>
              <a:t>(</a:t>
            </a:r>
            <a:r>
              <a:rPr lang="de-DE" altLang="de-DE" sz="2600" dirty="0" err="1" smtClean="0"/>
              <a:t>Intellectual</a:t>
            </a:r>
            <a:r>
              <a:rPr lang="de-DE" altLang="de-DE" sz="2600" dirty="0" smtClean="0"/>
              <a:t>) Property </a:t>
            </a:r>
            <a:r>
              <a:rPr lang="de-DE" altLang="de-DE" sz="2600" dirty="0" err="1" smtClean="0"/>
              <a:t>and</a:t>
            </a:r>
            <a:r>
              <a:rPr lang="de-DE" altLang="de-DE" sz="2600" dirty="0" smtClean="0"/>
              <a:t> </a:t>
            </a:r>
            <a:r>
              <a:rPr lang="de-DE" altLang="de-DE" sz="2600" dirty="0" err="1" smtClean="0"/>
              <a:t>Theft</a:t>
            </a:r>
            <a:r>
              <a:rPr lang="de-DE" altLang="de-DE" sz="2600" dirty="0" smtClean="0"/>
              <a:t>/ Computer Crime</a:t>
            </a:r>
            <a:endParaRPr lang="de-DE" altLang="de-DE" sz="2600" dirty="0"/>
          </a:p>
          <a:p>
            <a:pPr marL="0" indent="0">
              <a:buNone/>
            </a:pPr>
            <a:r>
              <a:rPr lang="de-DE" altLang="de-DE" sz="2600" dirty="0"/>
              <a:t>(4) </a:t>
            </a:r>
            <a:r>
              <a:rPr lang="de-DE" altLang="de-DE" sz="2600" dirty="0" err="1" smtClean="0"/>
              <a:t>Equality</a:t>
            </a:r>
            <a:r>
              <a:rPr lang="de-DE" altLang="de-DE" sz="2600" dirty="0" smtClean="0"/>
              <a:t> </a:t>
            </a:r>
            <a:r>
              <a:rPr lang="de-DE" altLang="de-DE" sz="2600" dirty="0" err="1" smtClean="0"/>
              <a:t>and</a:t>
            </a:r>
            <a:r>
              <a:rPr lang="de-DE" altLang="de-DE" sz="2600" dirty="0" smtClean="0"/>
              <a:t> Justice</a:t>
            </a:r>
            <a:endParaRPr lang="de-DE" altLang="de-DE" sz="2600" dirty="0"/>
          </a:p>
          <a:p>
            <a:pPr marL="0" indent="0">
              <a:buNone/>
            </a:pPr>
            <a:r>
              <a:rPr lang="de-DE" altLang="de-DE" sz="2600" dirty="0"/>
              <a:t>(5) </a:t>
            </a:r>
            <a:r>
              <a:rPr lang="de-DE" altLang="de-DE" sz="2600" dirty="0" smtClean="0"/>
              <a:t>Education </a:t>
            </a:r>
            <a:r>
              <a:rPr lang="de-DE" altLang="de-DE" sz="2600" dirty="0" err="1" smtClean="0"/>
              <a:t>and</a:t>
            </a:r>
            <a:r>
              <a:rPr lang="de-DE" altLang="de-DE" sz="2600" dirty="0" smtClean="0"/>
              <a:t> Media </a:t>
            </a:r>
            <a:r>
              <a:rPr lang="de-DE" altLang="de-DE" sz="2600" dirty="0" err="1" smtClean="0"/>
              <a:t>Competency</a:t>
            </a:r>
            <a:endParaRPr lang="de-DE" altLang="de-DE" sz="2600" dirty="0"/>
          </a:p>
          <a:p>
            <a:pPr marL="0" indent="0">
              <a:buNone/>
            </a:pPr>
            <a:r>
              <a:rPr lang="de-DE" altLang="de-DE" sz="2600" dirty="0"/>
              <a:t>(6) ICT und </a:t>
            </a:r>
            <a:r>
              <a:rPr lang="de-DE" altLang="de-DE" sz="2600" dirty="0" err="1" smtClean="0"/>
              <a:t>Intimacy</a:t>
            </a:r>
            <a:endParaRPr lang="de-DE" altLang="de-DE" sz="2600" dirty="0"/>
          </a:p>
          <a:p>
            <a:pPr marL="0" indent="0">
              <a:buNone/>
            </a:pPr>
            <a:r>
              <a:rPr lang="de-DE" altLang="de-DE" sz="2600" dirty="0" smtClean="0"/>
              <a:t>(</a:t>
            </a:r>
            <a:r>
              <a:rPr lang="de-DE" altLang="de-DE" sz="2600" dirty="0"/>
              <a:t>7</a:t>
            </a:r>
            <a:r>
              <a:rPr lang="de-DE" altLang="de-DE" sz="2600" dirty="0" smtClean="0"/>
              <a:t>) Games </a:t>
            </a:r>
            <a:r>
              <a:rPr lang="de-DE" altLang="de-DE" sz="2600" dirty="0" err="1" smtClean="0"/>
              <a:t>and</a:t>
            </a:r>
            <a:r>
              <a:rPr lang="de-DE" altLang="de-DE" sz="2600" dirty="0" smtClean="0"/>
              <a:t> Fun</a:t>
            </a:r>
            <a:endParaRPr lang="de-DE" altLang="de-DE" sz="2600" dirty="0"/>
          </a:p>
          <a:p>
            <a:pPr marL="0" indent="0">
              <a:buNone/>
            </a:pPr>
            <a:r>
              <a:rPr lang="de-DE" altLang="de-DE" sz="2600" dirty="0" smtClean="0"/>
              <a:t>(8) </a:t>
            </a:r>
            <a:r>
              <a:rPr lang="de-DE" altLang="de-DE" sz="2600" dirty="0"/>
              <a:t>Computer </a:t>
            </a:r>
            <a:r>
              <a:rPr lang="de-DE" altLang="de-DE" sz="2600" dirty="0" err="1" smtClean="0"/>
              <a:t>and</a:t>
            </a:r>
            <a:r>
              <a:rPr lang="de-DE" altLang="de-DE" sz="2600" dirty="0" smtClean="0"/>
              <a:t> Body</a:t>
            </a:r>
            <a:endParaRPr lang="de-DE" altLang="de-DE" sz="2600" dirty="0"/>
          </a:p>
          <a:p>
            <a:pPr marL="0" indent="0">
              <a:buNone/>
            </a:pPr>
            <a:r>
              <a:rPr lang="de-DE" altLang="de-DE" sz="2600" dirty="0" smtClean="0"/>
              <a:t>(</a:t>
            </a:r>
            <a:r>
              <a:rPr lang="de-DE" altLang="de-DE" sz="2600" dirty="0"/>
              <a:t>9</a:t>
            </a:r>
            <a:r>
              <a:rPr lang="de-DE" altLang="de-DE" sz="2600" dirty="0" smtClean="0"/>
              <a:t>) </a:t>
            </a:r>
            <a:r>
              <a:rPr lang="de-DE" altLang="de-DE" sz="2600" dirty="0" err="1" smtClean="0"/>
              <a:t>Ubiquitous</a:t>
            </a:r>
            <a:r>
              <a:rPr lang="de-DE" altLang="de-DE" sz="2600" dirty="0" smtClean="0"/>
              <a:t> Computing </a:t>
            </a:r>
            <a:r>
              <a:rPr lang="de-DE" altLang="de-DE" sz="2600" dirty="0" err="1"/>
              <a:t>a</a:t>
            </a:r>
            <a:r>
              <a:rPr lang="de-DE" altLang="de-DE" sz="2600" dirty="0" err="1" smtClean="0"/>
              <a:t>nd</a:t>
            </a:r>
            <a:r>
              <a:rPr lang="de-DE" altLang="de-DE" sz="2600" dirty="0" smtClean="0"/>
              <a:t> </a:t>
            </a:r>
            <a:r>
              <a:rPr lang="de-DE" altLang="de-DE" sz="2600" dirty="0" err="1" smtClean="0"/>
              <a:t>Dependency</a:t>
            </a:r>
            <a:endParaRPr lang="de-DE" altLang="de-DE" sz="2600" dirty="0" smtClean="0"/>
          </a:p>
          <a:p>
            <a:pPr marL="0" indent="0">
              <a:buNone/>
            </a:pPr>
            <a:r>
              <a:rPr lang="de-DE" altLang="de-DE" sz="2600" dirty="0" smtClean="0"/>
              <a:t>(10) …</a:t>
            </a:r>
            <a:endParaRPr lang="de-DE" altLang="de-DE" sz="2600" dirty="0"/>
          </a:p>
        </p:txBody>
      </p:sp>
    </p:spTree>
    <p:extLst>
      <p:ext uri="{BB962C8B-B14F-4D97-AF65-F5344CB8AC3E}">
        <p14:creationId xmlns:p14="http://schemas.microsoft.com/office/powerpoint/2010/main" val="127092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125760"/>
            <a:ext cx="7772400" cy="1143000"/>
          </a:xfrm>
        </p:spPr>
        <p:txBody>
          <a:bodyPr/>
          <a:lstStyle/>
          <a:p>
            <a:r>
              <a:rPr lang="de-DE" altLang="de-DE" b="1" dirty="0" err="1" smtClean="0"/>
              <a:t>Suggestions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for</a:t>
            </a:r>
            <a:r>
              <a:rPr lang="de-DE" altLang="de-DE" b="1" dirty="0" smtClean="0"/>
              <a:t> Topics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215008"/>
            <a:ext cx="8280920" cy="2286000"/>
          </a:xfrm>
        </p:spPr>
        <p:txBody>
          <a:bodyPr/>
          <a:lstStyle/>
          <a:p>
            <a:r>
              <a:rPr lang="en-US" i="1" dirty="0" smtClean="0"/>
              <a:t>Automation </a:t>
            </a:r>
            <a:r>
              <a:rPr lang="en-US" i="1" dirty="0"/>
              <a:t>of human work:</a:t>
            </a:r>
            <a:r>
              <a:rPr lang="en-US" dirty="0"/>
              <a:t> What could computers do better than humans and vice versa? Automatic haircut, computer restaurant, novel writing, intelligent machine dentist, nursing/care-giving, social work, robot judges/politicians/massage therapist </a:t>
            </a:r>
            <a:r>
              <a:rPr lang="en-US" dirty="0" err="1"/>
              <a:t>etc</a:t>
            </a:r>
            <a:r>
              <a:rPr lang="en-US" dirty="0"/>
              <a:t>…?</a:t>
            </a:r>
            <a:endParaRPr lang="de-DE" dirty="0"/>
          </a:p>
          <a:p>
            <a:r>
              <a:rPr lang="en-US" i="1" dirty="0"/>
              <a:t>Job/Task </a:t>
            </a:r>
            <a:r>
              <a:rPr lang="en-US" i="1" dirty="0" smtClean="0"/>
              <a:t>substitution: </a:t>
            </a:r>
            <a:r>
              <a:rPr lang="en-US" dirty="0"/>
              <a:t>Job losses, unemployment and post-human </a:t>
            </a:r>
            <a:r>
              <a:rPr lang="en-US" dirty="0" smtClean="0"/>
              <a:t>work</a:t>
            </a:r>
          </a:p>
          <a:p>
            <a:r>
              <a:rPr lang="en-US" i="1" dirty="0" smtClean="0"/>
              <a:t>Global </a:t>
            </a:r>
            <a:r>
              <a:rPr lang="en-US" i="1" dirty="0"/>
              <a:t>risk</a:t>
            </a:r>
            <a:r>
              <a:rPr lang="en-US" dirty="0"/>
              <a:t>: Breakdown, blackout, cyberwar – Will world end without computers? Are there robust fallback solutions?</a:t>
            </a:r>
            <a:endParaRPr lang="de-DE" dirty="0"/>
          </a:p>
          <a:p>
            <a:r>
              <a:rPr lang="en-US" i="1" dirty="0"/>
              <a:t>Life quality</a:t>
            </a:r>
            <a:r>
              <a:rPr lang="en-US" dirty="0"/>
              <a:t>: How could your personal life be improved? Can ICTs improve your life?</a:t>
            </a:r>
            <a:endParaRPr lang="de-DE" dirty="0"/>
          </a:p>
          <a:p>
            <a:r>
              <a:rPr lang="en-US" i="1" dirty="0"/>
              <a:t>Robot-Diversity:</a:t>
            </a:r>
            <a:r>
              <a:rPr lang="en-US" dirty="0"/>
              <a:t> Are Siri and Alexa feminists? Are they white </a:t>
            </a:r>
            <a:r>
              <a:rPr lang="en-US" dirty="0" err="1"/>
              <a:t>anglo-sexon</a:t>
            </a:r>
            <a:r>
              <a:rPr lang="en-US" dirty="0"/>
              <a:t> protestants, are they trans-gender? Is it important for design?</a:t>
            </a:r>
            <a:endParaRPr lang="de-DE" dirty="0"/>
          </a:p>
          <a:p>
            <a:r>
              <a:rPr lang="en-US" i="1" dirty="0"/>
              <a:t>Bias of nerds:</a:t>
            </a:r>
            <a:r>
              <a:rPr lang="en-US" dirty="0"/>
              <a:t> </a:t>
            </a:r>
            <a:r>
              <a:rPr lang="en-US" dirty="0" err="1"/>
              <a:t>rassist</a:t>
            </a:r>
            <a:r>
              <a:rPr lang="en-US" dirty="0"/>
              <a:t>/sexist </a:t>
            </a:r>
            <a:r>
              <a:rPr lang="en-US" dirty="0" smtClean="0"/>
              <a:t>algorithms</a:t>
            </a:r>
            <a:endParaRPr lang="en-US" i="1" dirty="0" smtClean="0"/>
          </a:p>
          <a:p>
            <a:pPr marL="0" indent="0">
              <a:buNone/>
            </a:pPr>
            <a:endParaRPr lang="de-DE" altLang="de-DE" sz="2600" dirty="0"/>
          </a:p>
        </p:txBody>
      </p:sp>
    </p:spTree>
    <p:extLst>
      <p:ext uri="{BB962C8B-B14F-4D97-AF65-F5344CB8AC3E}">
        <p14:creationId xmlns:p14="http://schemas.microsoft.com/office/powerpoint/2010/main" val="3641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125760"/>
            <a:ext cx="7772400" cy="1143000"/>
          </a:xfrm>
        </p:spPr>
        <p:txBody>
          <a:bodyPr/>
          <a:lstStyle/>
          <a:p>
            <a:r>
              <a:rPr lang="de-DE" altLang="de-DE" b="1" dirty="0" err="1" smtClean="0"/>
              <a:t>Suggestions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for</a:t>
            </a:r>
            <a:r>
              <a:rPr lang="de-DE" altLang="de-DE" b="1" dirty="0" smtClean="0"/>
              <a:t> Topics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215008"/>
            <a:ext cx="8280920" cy="2286000"/>
          </a:xfrm>
        </p:spPr>
        <p:txBody>
          <a:bodyPr/>
          <a:lstStyle/>
          <a:p>
            <a:r>
              <a:rPr lang="en-US" sz="2200" i="1" dirty="0"/>
              <a:t>Small steps, big movements</a:t>
            </a:r>
            <a:r>
              <a:rPr lang="en-US" sz="2200" dirty="0"/>
              <a:t>: maps in Argentinian favelas, think globally, act locally…</a:t>
            </a:r>
            <a:endParaRPr lang="de-DE" sz="2200" dirty="0"/>
          </a:p>
          <a:p>
            <a:r>
              <a:rPr lang="en-US" sz="2200" i="1" dirty="0" smtClean="0"/>
              <a:t>Participation </a:t>
            </a:r>
            <a:r>
              <a:rPr lang="en-US" sz="2200" i="1" dirty="0"/>
              <a:t>vs paternalism</a:t>
            </a:r>
            <a:r>
              <a:rPr lang="en-US" sz="2200" dirty="0"/>
              <a:t>: </a:t>
            </a:r>
            <a:r>
              <a:rPr lang="en-US" sz="2200" dirty="0" smtClean="0"/>
              <a:t>Support, Help, Our Role as designers</a:t>
            </a:r>
            <a:endParaRPr lang="de-DE" sz="2200" dirty="0"/>
          </a:p>
          <a:p>
            <a:r>
              <a:rPr lang="en-US" sz="2200" i="1" dirty="0"/>
              <a:t>Bitcoin/</a:t>
            </a:r>
            <a:r>
              <a:rPr lang="en-US" sz="2200" i="1" dirty="0" err="1"/>
              <a:t>Blockchain</a:t>
            </a:r>
            <a:r>
              <a:rPr lang="en-US" sz="2200" i="1" dirty="0"/>
              <a:t>:</a:t>
            </a:r>
            <a:r>
              <a:rPr lang="en-US" sz="2200" dirty="0"/>
              <a:t> Energy Consumption, anonymous trading, distributed contracting, shared economy, social </a:t>
            </a:r>
            <a:r>
              <a:rPr lang="en-US" sz="2200" dirty="0" err="1"/>
              <a:t>fintecs</a:t>
            </a:r>
            <a:endParaRPr lang="de-DE" sz="2200" dirty="0"/>
          </a:p>
          <a:p>
            <a:r>
              <a:rPr lang="en-US" sz="2200" i="1" dirty="0"/>
              <a:t>Big data, deep learning, alternative intelligence:</a:t>
            </a:r>
            <a:r>
              <a:rPr lang="en-US" sz="2200" dirty="0"/>
              <a:t>  </a:t>
            </a:r>
            <a:r>
              <a:rPr lang="en-US" sz="2200" dirty="0" smtClean="0"/>
              <a:t>Risks, Chances, Challenges</a:t>
            </a:r>
            <a:endParaRPr lang="de-DE" sz="2200" dirty="0"/>
          </a:p>
          <a:p>
            <a:r>
              <a:rPr lang="en-US" sz="2200" i="1" dirty="0"/>
              <a:t>Decentralized social media platforms vs </a:t>
            </a:r>
            <a:r>
              <a:rPr lang="en-US" sz="2200" i="1" dirty="0" err="1"/>
              <a:t>facebook</a:t>
            </a:r>
            <a:r>
              <a:rPr lang="en-US" sz="2200" i="1" dirty="0"/>
              <a:t> &amp; co kg:</a:t>
            </a:r>
            <a:r>
              <a:rPr lang="en-US" sz="2200" dirty="0"/>
              <a:t> </a:t>
            </a:r>
            <a:r>
              <a:rPr lang="en-US" sz="2200" dirty="0" smtClean="0"/>
              <a:t>Business models, user data, user rights</a:t>
            </a:r>
            <a:endParaRPr lang="de-DE" sz="2200" dirty="0"/>
          </a:p>
          <a:p>
            <a:r>
              <a:rPr lang="en-US" sz="2200" i="1" dirty="0"/>
              <a:t>Digital literacy</a:t>
            </a:r>
            <a:r>
              <a:rPr lang="en-US" sz="2200" dirty="0"/>
              <a:t> – </a:t>
            </a:r>
            <a:r>
              <a:rPr lang="en-US" sz="2200" dirty="0" err="1"/>
              <a:t>digi</a:t>
            </a:r>
            <a:r>
              <a:rPr lang="en-US" sz="2200" dirty="0"/>
              <a:t> </a:t>
            </a:r>
            <a:r>
              <a:rPr lang="en-US" sz="2200" dirty="0" err="1"/>
              <a:t>cititzens</a:t>
            </a:r>
            <a:endParaRPr lang="de-DE" sz="2200" dirty="0"/>
          </a:p>
          <a:p>
            <a:r>
              <a:rPr lang="en-US" sz="2200" i="1" dirty="0"/>
              <a:t>Automatic mobility</a:t>
            </a:r>
            <a:r>
              <a:rPr lang="en-US" sz="2200" dirty="0"/>
              <a:t>: I drive my car, my car drives me.</a:t>
            </a:r>
            <a:endParaRPr lang="de-DE" sz="2200" dirty="0"/>
          </a:p>
          <a:p>
            <a:endParaRPr lang="de-DE" sz="1800" dirty="0"/>
          </a:p>
          <a:p>
            <a:pPr marL="0" indent="0">
              <a:buNone/>
            </a:pPr>
            <a:endParaRPr lang="de-DE" altLang="de-DE" sz="2600" dirty="0"/>
          </a:p>
        </p:txBody>
      </p:sp>
    </p:spTree>
    <p:extLst>
      <p:ext uri="{BB962C8B-B14F-4D97-AF65-F5344CB8AC3E}">
        <p14:creationId xmlns:p14="http://schemas.microsoft.com/office/powerpoint/2010/main" val="254703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125760"/>
            <a:ext cx="7772400" cy="1143000"/>
          </a:xfrm>
        </p:spPr>
        <p:txBody>
          <a:bodyPr/>
          <a:lstStyle/>
          <a:p>
            <a:r>
              <a:rPr lang="de-DE" altLang="de-DE" b="1" dirty="0" smtClean="0"/>
              <a:t>Themenvorschläge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215008"/>
            <a:ext cx="7772400" cy="2286000"/>
          </a:xfrm>
        </p:spPr>
        <p:txBody>
          <a:bodyPr/>
          <a:lstStyle/>
          <a:p>
            <a:pPr marL="0" indent="0">
              <a:buNone/>
            </a:pPr>
            <a:r>
              <a:rPr lang="de-DE" altLang="de-DE" sz="2600" dirty="0"/>
              <a:t>(1) Politik</a:t>
            </a:r>
          </a:p>
          <a:p>
            <a:pPr marL="0" indent="0">
              <a:buNone/>
            </a:pPr>
            <a:r>
              <a:rPr lang="de-DE" altLang="de-DE" sz="2600" dirty="0"/>
              <a:t>(2) Ethik</a:t>
            </a:r>
          </a:p>
          <a:p>
            <a:pPr marL="0" indent="0">
              <a:buNone/>
            </a:pPr>
            <a:r>
              <a:rPr lang="de-DE" altLang="de-DE" sz="2600" dirty="0"/>
              <a:t>(3) Eigentum und </a:t>
            </a:r>
            <a:r>
              <a:rPr lang="de-DE" altLang="de-DE" sz="2600" dirty="0" smtClean="0"/>
              <a:t>Diebstahl</a:t>
            </a:r>
            <a:r>
              <a:rPr lang="de-DE" altLang="de-DE" sz="2600" dirty="0"/>
              <a:t>/ Computer-Kriminalität</a:t>
            </a:r>
          </a:p>
          <a:p>
            <a:pPr marL="0" indent="0">
              <a:buNone/>
            </a:pPr>
            <a:r>
              <a:rPr lang="de-DE" altLang="de-DE" sz="2600" dirty="0"/>
              <a:t>(4) Gleichheit und Gerechtigkeit</a:t>
            </a:r>
          </a:p>
          <a:p>
            <a:pPr marL="0" indent="0">
              <a:buNone/>
            </a:pPr>
            <a:r>
              <a:rPr lang="de-DE" altLang="de-DE" sz="2600" dirty="0"/>
              <a:t>(5) Bildung und Medienkompetenz</a:t>
            </a:r>
          </a:p>
          <a:p>
            <a:pPr marL="0" indent="0">
              <a:buNone/>
            </a:pPr>
            <a:r>
              <a:rPr lang="de-DE" altLang="de-DE" sz="2600" dirty="0"/>
              <a:t>(6) ICT und </a:t>
            </a:r>
            <a:r>
              <a:rPr lang="de-DE" altLang="de-DE" sz="2600" dirty="0" smtClean="0"/>
              <a:t>Intimität</a:t>
            </a:r>
            <a:endParaRPr lang="de-DE" altLang="de-DE" sz="2600" dirty="0"/>
          </a:p>
          <a:p>
            <a:pPr marL="0" indent="0">
              <a:buNone/>
            </a:pPr>
            <a:r>
              <a:rPr lang="de-DE" altLang="de-DE" sz="2600" dirty="0" smtClean="0"/>
              <a:t>(7) </a:t>
            </a:r>
            <a:r>
              <a:rPr lang="de-DE" altLang="de-DE" sz="2600" dirty="0"/>
              <a:t>Spiel und Spaß</a:t>
            </a:r>
          </a:p>
          <a:p>
            <a:pPr marL="0" indent="0">
              <a:buNone/>
            </a:pPr>
            <a:r>
              <a:rPr lang="de-DE" altLang="de-DE" sz="2600" dirty="0" smtClean="0"/>
              <a:t>(8) </a:t>
            </a:r>
            <a:r>
              <a:rPr lang="de-DE" altLang="de-DE" sz="2600" dirty="0"/>
              <a:t>Computer und Körper</a:t>
            </a:r>
          </a:p>
          <a:p>
            <a:pPr marL="0" indent="0">
              <a:buNone/>
            </a:pPr>
            <a:r>
              <a:rPr lang="de-DE" altLang="de-DE" sz="2600" dirty="0" smtClean="0"/>
              <a:t>(9) </a:t>
            </a:r>
            <a:r>
              <a:rPr lang="de-DE" altLang="de-DE" sz="2600" dirty="0"/>
              <a:t>Allgegenwärtige ICT und </a:t>
            </a:r>
            <a:r>
              <a:rPr lang="de-DE" altLang="de-DE" sz="2600" dirty="0" smtClean="0"/>
              <a:t>Abhängigkeit</a:t>
            </a:r>
          </a:p>
          <a:p>
            <a:pPr marL="0" indent="0">
              <a:buNone/>
            </a:pPr>
            <a:r>
              <a:rPr lang="de-DE" altLang="de-DE" sz="2600" dirty="0" smtClean="0"/>
              <a:t>(10) …</a:t>
            </a:r>
            <a:endParaRPr lang="de-DE" altLang="de-DE" sz="2600" dirty="0"/>
          </a:p>
        </p:txBody>
      </p:sp>
    </p:spTree>
    <p:extLst>
      <p:ext uri="{BB962C8B-B14F-4D97-AF65-F5344CB8AC3E}">
        <p14:creationId xmlns:p14="http://schemas.microsoft.com/office/powerpoint/2010/main" val="276529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99392"/>
            <a:ext cx="7772400" cy="1143000"/>
          </a:xfrm>
        </p:spPr>
        <p:txBody>
          <a:bodyPr/>
          <a:lstStyle/>
          <a:p>
            <a:r>
              <a:rPr lang="de-DE" altLang="de-DE" b="1" dirty="0"/>
              <a:t>(1) </a:t>
            </a:r>
            <a:r>
              <a:rPr lang="de-DE" altLang="de-DE" b="1" dirty="0" smtClean="0"/>
              <a:t>Politik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359024"/>
            <a:ext cx="7772400" cy="2286000"/>
          </a:xfrm>
        </p:spPr>
        <p:txBody>
          <a:bodyPr/>
          <a:lstStyle/>
          <a:p>
            <a:r>
              <a:rPr lang="de-DE" altLang="de-DE" dirty="0" smtClean="0"/>
              <a:t>ICT </a:t>
            </a:r>
            <a:r>
              <a:rPr lang="de-DE" altLang="de-DE" dirty="0"/>
              <a:t>und Regierung: </a:t>
            </a:r>
            <a:r>
              <a:rPr lang="de-DE" altLang="de-DE" dirty="0" err="1" smtClean="0"/>
              <a:t>Mass</a:t>
            </a:r>
            <a:r>
              <a:rPr lang="de-DE" altLang="de-DE" dirty="0" smtClean="0"/>
              <a:t> Media, </a:t>
            </a:r>
            <a:r>
              <a:rPr lang="de-DE" altLang="de-DE" dirty="0" err="1" smtClean="0"/>
              <a:t>Lobbyism</a:t>
            </a:r>
            <a:r>
              <a:rPr lang="de-DE" altLang="de-DE" dirty="0" smtClean="0"/>
              <a:t> &amp; </a:t>
            </a:r>
            <a:r>
              <a:rPr lang="de-DE" altLang="de-DE" dirty="0" err="1" smtClean="0"/>
              <a:t>Citizen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Campaigning</a:t>
            </a:r>
            <a:r>
              <a:rPr lang="de-DE" altLang="de-DE" dirty="0"/>
              <a:t>, Wahlkampf und Mobilisierung, </a:t>
            </a:r>
            <a:r>
              <a:rPr lang="de-DE" altLang="de-DE" dirty="0" err="1"/>
              <a:t>Wahlomaten</a:t>
            </a:r>
            <a:r>
              <a:rPr lang="de-DE" altLang="de-DE" dirty="0"/>
              <a:t> und Online-Petitionen, Bürgerbeteiligung, Meinungsfreiheit und Meinungsbildungsfreiheit</a:t>
            </a:r>
          </a:p>
          <a:p>
            <a:r>
              <a:rPr lang="de-DE" altLang="de-DE" dirty="0"/>
              <a:t>ICT und </a:t>
            </a:r>
            <a:r>
              <a:rPr lang="de-DE" altLang="de-DE" dirty="0" smtClean="0"/>
              <a:t>Opposition: </a:t>
            </a:r>
            <a:r>
              <a:rPr lang="de-DE" altLang="de-DE" dirty="0"/>
              <a:t>Zivilgesellschaft, Engagement, </a:t>
            </a:r>
            <a:r>
              <a:rPr lang="de-DE" altLang="de-DE" dirty="0" smtClean="0"/>
              <a:t>Protest; </a:t>
            </a:r>
            <a:r>
              <a:rPr lang="de-DE" altLang="de-DE" dirty="0" err="1"/>
              <a:t>Occupy</a:t>
            </a:r>
            <a:r>
              <a:rPr lang="de-DE" altLang="de-DE" dirty="0"/>
              <a:t> und Anonymous, CCC, </a:t>
            </a:r>
            <a:r>
              <a:rPr lang="de-DE" altLang="de-DE" dirty="0" err="1"/>
              <a:t>critical</a:t>
            </a:r>
            <a:r>
              <a:rPr lang="de-DE" altLang="de-DE" dirty="0"/>
              <a:t> </a:t>
            </a:r>
            <a:r>
              <a:rPr lang="de-DE" altLang="de-DE" dirty="0" err="1"/>
              <a:t>consumers</a:t>
            </a:r>
            <a:r>
              <a:rPr lang="de-DE" altLang="de-DE" dirty="0"/>
              <a:t>, digital </a:t>
            </a:r>
            <a:r>
              <a:rPr lang="de-DE" altLang="de-DE" dirty="0" err="1"/>
              <a:t>flashmobs</a:t>
            </a:r>
            <a:r>
              <a:rPr lang="de-DE" altLang="de-DE" dirty="0"/>
              <a:t>, DOS-</a:t>
            </a:r>
            <a:r>
              <a:rPr lang="de-DE" altLang="de-DE" dirty="0" err="1"/>
              <a:t>Campaigns</a:t>
            </a:r>
            <a:r>
              <a:rPr lang="de-DE" altLang="de-DE" dirty="0"/>
              <a:t> (Lufthansa, Abschiebungspraxis) etc.</a:t>
            </a:r>
          </a:p>
          <a:p>
            <a:r>
              <a:rPr lang="de-DE" altLang="de-DE" dirty="0"/>
              <a:t>Links vs. Rechts? </a:t>
            </a:r>
            <a:r>
              <a:rPr lang="de-DE" altLang="de-DE" dirty="0" err="1"/>
              <a:t>Indymedia</a:t>
            </a:r>
            <a:r>
              <a:rPr lang="de-DE" altLang="de-DE" dirty="0"/>
              <a:t>/</a:t>
            </a:r>
            <a:r>
              <a:rPr lang="de-DE" altLang="de-DE" dirty="0" err="1"/>
              <a:t>Altermedia</a:t>
            </a:r>
            <a:r>
              <a:rPr lang="de-DE" altLang="de-DE" dirty="0"/>
              <a:t>, Anti-Islamismus, Political Correctness, (Digital) Antifa vs. Anti-Antifa, </a:t>
            </a:r>
            <a:r>
              <a:rPr lang="de-DE" altLang="de-DE" dirty="0" err="1"/>
              <a:t>Defacement</a:t>
            </a:r>
            <a:r>
              <a:rPr lang="de-DE" altLang="de-DE" dirty="0"/>
              <a:t>, </a:t>
            </a:r>
            <a:r>
              <a:rPr lang="de-DE" altLang="de-DE" dirty="0" err="1"/>
              <a:t>Hitlists</a:t>
            </a:r>
            <a:r>
              <a:rPr lang="de-DE" altLang="de-DE" dirty="0"/>
              <a:t> und </a:t>
            </a:r>
            <a:r>
              <a:rPr lang="de-DE" altLang="de-DE" dirty="0" err="1"/>
              <a:t>co.</a:t>
            </a:r>
            <a:endParaRPr lang="de-DE" altLang="de-DE" dirty="0"/>
          </a:p>
          <a:p>
            <a:r>
              <a:rPr lang="de-DE" altLang="de-DE" dirty="0" err="1"/>
              <a:t>Deep</a:t>
            </a:r>
            <a:r>
              <a:rPr lang="de-DE" altLang="de-DE" dirty="0"/>
              <a:t> </a:t>
            </a:r>
            <a:r>
              <a:rPr lang="de-DE" altLang="de-DE" dirty="0" err="1"/>
              <a:t>state</a:t>
            </a:r>
            <a:r>
              <a:rPr lang="de-DE" altLang="de-DE" dirty="0"/>
              <a:t> und Demokratie: Geheimdienste, </a:t>
            </a:r>
            <a:r>
              <a:rPr lang="de-DE" altLang="de-DE" dirty="0" err="1"/>
              <a:t>Echalon</a:t>
            </a:r>
            <a:r>
              <a:rPr lang="de-DE" altLang="de-DE" dirty="0"/>
              <a:t>, NSA &amp; Co. KG, Datensicherheit, Datenschutz, Kryptologie, </a:t>
            </a:r>
            <a:r>
              <a:rPr lang="de-DE" altLang="de-DE" dirty="0" err="1"/>
              <a:t>hacker</a:t>
            </a:r>
            <a:r>
              <a:rPr lang="de-DE" altLang="de-DE" dirty="0"/>
              <a:t> </a:t>
            </a:r>
            <a:r>
              <a:rPr lang="de-DE" altLang="de-DE" dirty="0" err="1" smtClean="0"/>
              <a:t>ethics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54768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27384"/>
            <a:ext cx="7772400" cy="1143000"/>
          </a:xfrm>
        </p:spPr>
        <p:txBody>
          <a:bodyPr/>
          <a:lstStyle/>
          <a:p>
            <a:r>
              <a:rPr lang="de-DE" altLang="de-DE" b="1" dirty="0"/>
              <a:t>(2) </a:t>
            </a:r>
            <a:r>
              <a:rPr lang="de-DE" altLang="de-DE" b="1" dirty="0" smtClean="0"/>
              <a:t>Ethik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431032"/>
            <a:ext cx="7772400" cy="2286000"/>
          </a:xfrm>
        </p:spPr>
        <p:txBody>
          <a:bodyPr/>
          <a:lstStyle/>
          <a:p>
            <a:r>
              <a:rPr lang="de-DE" altLang="de-DE" sz="2800" dirty="0" smtClean="0"/>
              <a:t>ICT/HCI </a:t>
            </a:r>
            <a:r>
              <a:rPr lang="de-DE" altLang="de-DE" sz="2800" dirty="0"/>
              <a:t>und soziale Verantwortung: Computer haben kein Gewissen, haben wir (als ICT Designer) eins?</a:t>
            </a:r>
          </a:p>
          <a:p>
            <a:r>
              <a:rPr lang="de-DE" altLang="de-DE" sz="2800" dirty="0"/>
              <a:t>Dual </a:t>
            </a:r>
            <a:r>
              <a:rPr lang="de-DE" altLang="de-DE" sz="2800" dirty="0" err="1"/>
              <a:t>use</a:t>
            </a:r>
            <a:r>
              <a:rPr lang="de-DE" altLang="de-DE" sz="2800" dirty="0"/>
              <a:t>: Angriff und Verteidigung, Effizienz und Rationalisierung, Technikfolgenabschätzung etc. </a:t>
            </a:r>
          </a:p>
          <a:p>
            <a:r>
              <a:rPr lang="de-DE" altLang="de-DE" sz="2800" dirty="0"/>
              <a:t>Wer sind unsere „Subjekte“? (</a:t>
            </a:r>
            <a:r>
              <a:rPr lang="de-DE" altLang="de-DE" sz="2800" dirty="0" err="1"/>
              <a:t>Be</a:t>
            </a:r>
            <a:r>
              <a:rPr lang="de-DE" altLang="de-DE" sz="2800" dirty="0"/>
              <a:t>-) </a:t>
            </a:r>
            <a:r>
              <a:rPr lang="de-DE" altLang="de-DE" sz="2800" dirty="0" err="1"/>
              <a:t>NutzerInnen</a:t>
            </a:r>
            <a:r>
              <a:rPr lang="de-DE" altLang="de-DE" sz="2800" dirty="0"/>
              <a:t>, </a:t>
            </a:r>
            <a:r>
              <a:rPr lang="de-DE" altLang="de-DE" sz="2800" dirty="0" err="1"/>
              <a:t>EndnutzerInnen</a:t>
            </a:r>
            <a:r>
              <a:rPr lang="de-DE" altLang="de-DE" sz="2800" dirty="0"/>
              <a:t>, </a:t>
            </a:r>
            <a:r>
              <a:rPr lang="de-DE" altLang="de-DE" sz="2800" dirty="0" err="1"/>
              <a:t>AnwenderInnen</a:t>
            </a:r>
            <a:r>
              <a:rPr lang="de-DE" altLang="de-DE" sz="2800" dirty="0"/>
              <a:t>, </a:t>
            </a:r>
            <a:r>
              <a:rPr lang="de-DE" altLang="de-DE" sz="2800" dirty="0" err="1"/>
              <a:t>KundInnen</a:t>
            </a:r>
            <a:r>
              <a:rPr lang="de-DE" altLang="de-DE" sz="2800" dirty="0"/>
              <a:t>, Betroffene, (end-) </a:t>
            </a:r>
            <a:r>
              <a:rPr lang="de-DE" altLang="de-DE" sz="2800" dirty="0" err="1"/>
              <a:t>users</a:t>
            </a:r>
            <a:r>
              <a:rPr lang="de-DE" altLang="de-DE" sz="2800" dirty="0"/>
              <a:t>, </a:t>
            </a:r>
            <a:r>
              <a:rPr lang="de-DE" altLang="de-DE" sz="2800" dirty="0" err="1"/>
              <a:t>citizens</a:t>
            </a:r>
            <a:r>
              <a:rPr lang="de-DE" altLang="de-DE" sz="2800" dirty="0"/>
              <a:t> oder was</a:t>
            </a:r>
            <a:r>
              <a:rPr lang="de-DE" altLang="de-DE" sz="2800" dirty="0" smtClean="0"/>
              <a:t>?</a:t>
            </a:r>
            <a:endParaRPr lang="de-DE" altLang="de-DE" sz="2800" dirty="0"/>
          </a:p>
        </p:txBody>
      </p:sp>
    </p:spTree>
    <p:extLst>
      <p:ext uri="{BB962C8B-B14F-4D97-AF65-F5344CB8AC3E}">
        <p14:creationId xmlns:p14="http://schemas.microsoft.com/office/powerpoint/2010/main" val="349125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27384"/>
            <a:ext cx="7772400" cy="1143000"/>
          </a:xfrm>
        </p:spPr>
        <p:txBody>
          <a:bodyPr/>
          <a:lstStyle/>
          <a:p>
            <a:r>
              <a:rPr lang="de-DE" altLang="de-DE" b="1" dirty="0"/>
              <a:t>(3) Eigentum und </a:t>
            </a:r>
            <a:r>
              <a:rPr lang="de-DE" altLang="de-DE" b="1" dirty="0" smtClean="0"/>
              <a:t>Diebstahl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431032"/>
            <a:ext cx="7772400" cy="2286000"/>
          </a:xfrm>
        </p:spPr>
        <p:txBody>
          <a:bodyPr/>
          <a:lstStyle/>
          <a:p>
            <a:r>
              <a:rPr lang="de-DE" altLang="de-DE" sz="2400" dirty="0" err="1" smtClean="0"/>
              <a:t>Intellectual</a:t>
            </a:r>
            <a:r>
              <a:rPr lang="de-DE" altLang="de-DE" sz="2400" dirty="0" smtClean="0"/>
              <a:t> </a:t>
            </a:r>
            <a:r>
              <a:rPr lang="de-DE" altLang="de-DE" sz="2400" dirty="0" err="1"/>
              <a:t>property</a:t>
            </a:r>
            <a:r>
              <a:rPr lang="de-DE" altLang="de-DE" sz="2400" dirty="0"/>
              <a:t> (Eigentumsrechte) und öffentliche Güter: Copyright, OSS/open </a:t>
            </a:r>
            <a:r>
              <a:rPr lang="de-DE" altLang="de-DE" sz="2400" dirty="0" err="1"/>
              <a:t>access</a:t>
            </a:r>
            <a:r>
              <a:rPr lang="de-DE" altLang="de-DE" sz="2400" dirty="0"/>
              <a:t>, </a:t>
            </a:r>
            <a:r>
              <a:rPr lang="de-DE" altLang="de-DE" sz="2400" dirty="0" err="1"/>
              <a:t>creative</a:t>
            </a:r>
            <a:r>
              <a:rPr lang="de-DE" altLang="de-DE" sz="2400" dirty="0"/>
              <a:t> </a:t>
            </a:r>
            <a:r>
              <a:rPr lang="de-DE" altLang="de-DE" sz="2400" dirty="0" err="1"/>
              <a:t>commons</a:t>
            </a:r>
            <a:r>
              <a:rPr lang="de-DE" altLang="de-DE" sz="2400" dirty="0"/>
              <a:t>, Allgemeingut, Verwertungsinteressen, Software-Patente, Piraterie und Bit </a:t>
            </a:r>
            <a:r>
              <a:rPr lang="de-DE" altLang="de-DE" sz="2400" dirty="0" err="1"/>
              <a:t>Torrent</a:t>
            </a:r>
            <a:r>
              <a:rPr lang="de-DE" altLang="de-DE" sz="2400" dirty="0"/>
              <a:t>, Freihandelsabkommen etc.</a:t>
            </a:r>
          </a:p>
          <a:p>
            <a:r>
              <a:rPr lang="de-DE" altLang="de-DE" sz="2400" dirty="0" err="1"/>
              <a:t>Prosuming</a:t>
            </a:r>
            <a:r>
              <a:rPr lang="de-DE" altLang="de-DE" sz="2400" dirty="0"/>
              <a:t> und Verarschung: Internet der Dinge und </a:t>
            </a:r>
            <a:r>
              <a:rPr lang="de-DE" altLang="de-DE" sz="2400" dirty="0" err="1"/>
              <a:t>makers</a:t>
            </a:r>
            <a:r>
              <a:rPr lang="de-DE" altLang="de-DE" sz="2400" dirty="0"/>
              <a:t>‘ </a:t>
            </a:r>
            <a:r>
              <a:rPr lang="de-DE" altLang="de-DE" sz="2400" dirty="0" err="1"/>
              <a:t>movement</a:t>
            </a:r>
            <a:r>
              <a:rPr lang="de-DE" altLang="de-DE" sz="2400" dirty="0"/>
              <a:t>, Werbung vs. Verbraucher-Infos, Open Innovation - Bedürfnisproduktion</a:t>
            </a:r>
          </a:p>
          <a:p>
            <a:r>
              <a:rPr lang="de-DE" altLang="de-DE" sz="2400" dirty="0"/>
              <a:t>Wem gehören Daten? Big </a:t>
            </a:r>
            <a:r>
              <a:rPr lang="de-DE" altLang="de-DE" sz="2400" dirty="0" err="1"/>
              <a:t>data</a:t>
            </a:r>
            <a:r>
              <a:rPr lang="de-DE" altLang="de-DE" sz="2400" dirty="0"/>
              <a:t>: Datensammlung und -</a:t>
            </a:r>
            <a:r>
              <a:rPr lang="de-DE" altLang="de-DE" sz="2400" dirty="0" err="1"/>
              <a:t>weiterverwertung</a:t>
            </a:r>
            <a:r>
              <a:rPr lang="de-DE" altLang="de-DE" sz="2400" dirty="0"/>
              <a:t>; Marktforschung, </a:t>
            </a:r>
            <a:r>
              <a:rPr lang="de-DE" altLang="de-DE" sz="2400" dirty="0" err="1"/>
              <a:t>facebook</a:t>
            </a:r>
            <a:r>
              <a:rPr lang="de-DE" altLang="de-DE" sz="2400" dirty="0"/>
              <a:t>-Forschung und </a:t>
            </a:r>
            <a:r>
              <a:rPr lang="de-DE" altLang="de-DE" sz="2400" dirty="0" smtClean="0"/>
              <a:t>Realität</a:t>
            </a:r>
            <a:endParaRPr lang="de-DE" altLang="de-DE" sz="2400" dirty="0"/>
          </a:p>
        </p:txBody>
      </p:sp>
    </p:spTree>
    <p:extLst>
      <p:ext uri="{BB962C8B-B14F-4D97-AF65-F5344CB8AC3E}">
        <p14:creationId xmlns:p14="http://schemas.microsoft.com/office/powerpoint/2010/main" val="420690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27384"/>
            <a:ext cx="7772400" cy="1143000"/>
          </a:xfrm>
        </p:spPr>
        <p:txBody>
          <a:bodyPr/>
          <a:lstStyle/>
          <a:p>
            <a:r>
              <a:rPr lang="de-DE" altLang="de-DE" b="1" dirty="0" smtClean="0"/>
              <a:t>(3) Computer-Kriminalität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719064"/>
            <a:ext cx="7772400" cy="2286000"/>
          </a:xfrm>
        </p:spPr>
        <p:txBody>
          <a:bodyPr/>
          <a:lstStyle/>
          <a:p>
            <a:r>
              <a:rPr lang="de-DE" altLang="de-DE" sz="2800" dirty="0" smtClean="0"/>
              <a:t>Cyber-mobbing</a:t>
            </a:r>
            <a:r>
              <a:rPr lang="de-DE" altLang="de-DE" sz="2800" dirty="0"/>
              <a:t>, -war, -</a:t>
            </a:r>
            <a:r>
              <a:rPr lang="de-DE" altLang="de-DE" sz="2800" dirty="0" err="1"/>
              <a:t>crime</a:t>
            </a:r>
            <a:endParaRPr lang="de-DE" altLang="de-DE" sz="2800" dirty="0"/>
          </a:p>
          <a:p>
            <a:r>
              <a:rPr lang="de-DE" altLang="de-DE" sz="2800" dirty="0"/>
              <a:t>Strafverfolgung, Verbrechensvereitelung, Bespitzelung</a:t>
            </a:r>
          </a:p>
          <a:p>
            <a:r>
              <a:rPr lang="de-DE" altLang="de-DE" sz="2800" dirty="0"/>
              <a:t>Der Hase und der Igel: Malware vs. Verteidigungsmechanismen</a:t>
            </a:r>
          </a:p>
        </p:txBody>
      </p:sp>
    </p:spTree>
    <p:extLst>
      <p:ext uri="{BB962C8B-B14F-4D97-AF65-F5344CB8AC3E}">
        <p14:creationId xmlns:p14="http://schemas.microsoft.com/office/powerpoint/2010/main" val="33076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27384"/>
            <a:ext cx="7772400" cy="1143000"/>
          </a:xfrm>
        </p:spPr>
        <p:txBody>
          <a:bodyPr/>
          <a:lstStyle/>
          <a:p>
            <a:r>
              <a:rPr lang="de-DE" altLang="de-DE" b="1" dirty="0"/>
              <a:t>(4) Gleichheit und </a:t>
            </a:r>
            <a:r>
              <a:rPr lang="de-DE" altLang="de-DE" b="1" dirty="0" smtClean="0"/>
              <a:t>Gerechtigkeit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8"/>
            <a:ext cx="7772400" cy="2286000"/>
          </a:xfrm>
        </p:spPr>
        <p:txBody>
          <a:bodyPr/>
          <a:lstStyle/>
          <a:p>
            <a:r>
              <a:rPr lang="de-DE" altLang="de-DE" sz="2800" dirty="0" smtClean="0"/>
              <a:t>Digital </a:t>
            </a:r>
            <a:r>
              <a:rPr lang="de-DE" altLang="de-DE" sz="2800" dirty="0" err="1"/>
              <a:t>Divide</a:t>
            </a:r>
            <a:r>
              <a:rPr lang="de-DE" altLang="de-DE" sz="2800" dirty="0"/>
              <a:t>, Teilhabe und Zugangschancen, </a:t>
            </a:r>
            <a:r>
              <a:rPr lang="de-DE" altLang="de-DE" sz="2800" dirty="0" err="1"/>
              <a:t>social</a:t>
            </a:r>
            <a:r>
              <a:rPr lang="de-DE" altLang="de-DE" sz="2800" dirty="0"/>
              <a:t> </a:t>
            </a:r>
            <a:r>
              <a:rPr lang="de-DE" altLang="de-DE" sz="2800" dirty="0" err="1"/>
              <a:t>mobility</a:t>
            </a:r>
            <a:r>
              <a:rPr lang="de-DE" altLang="de-DE" sz="2800" dirty="0"/>
              <a:t> etc.</a:t>
            </a:r>
          </a:p>
          <a:p>
            <a:r>
              <a:rPr lang="de-DE" altLang="de-DE" sz="2800" dirty="0"/>
              <a:t>Gender und ICT: Gestaltung, Ausbildung, Aneignung, Anspruchscharakter etc.</a:t>
            </a:r>
          </a:p>
          <a:p>
            <a:r>
              <a:rPr lang="de-DE" altLang="de-DE" sz="2800" dirty="0"/>
              <a:t>Barrierefreiheit, </a:t>
            </a:r>
            <a:r>
              <a:rPr lang="de-DE" altLang="de-DE" sz="2800" dirty="0" err="1"/>
              <a:t>aging</a:t>
            </a:r>
            <a:r>
              <a:rPr lang="de-DE" altLang="de-DE" sz="2800" dirty="0"/>
              <a:t> </a:t>
            </a:r>
            <a:r>
              <a:rPr lang="de-DE" altLang="de-DE" sz="2800" dirty="0" err="1" smtClean="0"/>
              <a:t>society</a:t>
            </a:r>
            <a:endParaRPr lang="de-DE" altLang="de-DE" sz="2800" dirty="0"/>
          </a:p>
        </p:txBody>
      </p:sp>
    </p:spTree>
    <p:extLst>
      <p:ext uri="{BB962C8B-B14F-4D97-AF65-F5344CB8AC3E}">
        <p14:creationId xmlns:p14="http://schemas.microsoft.com/office/powerpoint/2010/main" val="390846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27384"/>
            <a:ext cx="7772400" cy="1143000"/>
          </a:xfrm>
        </p:spPr>
        <p:txBody>
          <a:bodyPr/>
          <a:lstStyle/>
          <a:p>
            <a:r>
              <a:rPr lang="de-DE" altLang="de-DE" b="1" dirty="0" err="1" smtClean="0"/>
              <a:t>Socio-Informatics</a:t>
            </a:r>
            <a:r>
              <a:rPr lang="de-DE" altLang="de-DE" b="1" dirty="0" smtClean="0"/>
              <a:t> Definition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431032"/>
            <a:ext cx="7772400" cy="2286000"/>
          </a:xfrm>
        </p:spPr>
        <p:txBody>
          <a:bodyPr/>
          <a:lstStyle/>
          <a:p>
            <a:r>
              <a:rPr lang="de-DE" sz="2400" i="1" dirty="0" err="1" smtClean="0">
                <a:latin typeface="Times New Roman"/>
              </a:rPr>
              <a:t>Socio-Informatics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is</a:t>
            </a:r>
            <a:r>
              <a:rPr lang="de-DE" sz="2400" dirty="0" smtClean="0">
                <a:latin typeface="Times New Roman"/>
              </a:rPr>
              <a:t> a sub-</a:t>
            </a:r>
            <a:r>
              <a:rPr lang="de-DE" sz="2400" dirty="0" err="1" smtClean="0">
                <a:latin typeface="Times New Roman"/>
              </a:rPr>
              <a:t>discipline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of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informatics</a:t>
            </a:r>
            <a:r>
              <a:rPr lang="de-DE" sz="2400" dirty="0" smtClean="0">
                <a:latin typeface="Times New Roman"/>
              </a:rPr>
              <a:t>, </a:t>
            </a:r>
            <a:r>
              <a:rPr lang="de-DE" sz="2400" dirty="0" err="1" smtClean="0">
                <a:latin typeface="Times New Roman"/>
              </a:rPr>
              <a:t>which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deals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systematically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with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smtClean="0">
                <a:solidFill>
                  <a:srgbClr val="FF0000"/>
                </a:solidFill>
                <a:latin typeface="Times New Roman"/>
              </a:rPr>
              <a:t>ICT design in </a:t>
            </a:r>
            <a:r>
              <a:rPr lang="de-DE" sz="2400" dirty="0" err="1" smtClean="0">
                <a:solidFill>
                  <a:srgbClr val="FF0000"/>
                </a:solidFill>
                <a:latin typeface="Times New Roman"/>
              </a:rPr>
              <a:t>context</a:t>
            </a:r>
            <a:r>
              <a:rPr lang="de-DE" sz="2400" dirty="0" smtClean="0">
                <a:solidFill>
                  <a:srgbClr val="FF0000"/>
                </a:solidFill>
                <a:latin typeface="Times New Roman"/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  <a:latin typeface="Times New Roman"/>
              </a:rPr>
              <a:t>of</a:t>
            </a:r>
            <a:r>
              <a:rPr lang="de-DE" sz="2400" dirty="0" smtClean="0">
                <a:solidFill>
                  <a:srgbClr val="FF0000"/>
                </a:solidFill>
                <a:latin typeface="Times New Roman"/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  <a:latin typeface="Times New Roman"/>
              </a:rPr>
              <a:t>social</a:t>
            </a:r>
            <a:r>
              <a:rPr lang="de-DE" sz="2400" dirty="0" smtClean="0">
                <a:solidFill>
                  <a:srgbClr val="FF0000"/>
                </a:solidFill>
                <a:latin typeface="Times New Roman"/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  <a:latin typeface="Times New Roman"/>
              </a:rPr>
              <a:t>user</a:t>
            </a:r>
            <a:r>
              <a:rPr lang="de-DE" sz="2400" dirty="0" smtClean="0">
                <a:solidFill>
                  <a:srgbClr val="FF0000"/>
                </a:solidFill>
                <a:latin typeface="Times New Roman"/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  <a:latin typeface="Times New Roman"/>
              </a:rPr>
              <a:t>practices</a:t>
            </a:r>
            <a:r>
              <a:rPr lang="de-DE" sz="2400" dirty="0" smtClean="0">
                <a:solidFill>
                  <a:srgbClr val="FF0000"/>
                </a:solidFill>
                <a:latin typeface="Times New Roman"/>
              </a:rPr>
              <a:t>.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Therefore</a:t>
            </a:r>
            <a:r>
              <a:rPr lang="de-DE" sz="2400" dirty="0" smtClean="0">
                <a:latin typeface="Times New Roman"/>
              </a:rPr>
              <a:t>, ICTs‘ design </a:t>
            </a:r>
            <a:r>
              <a:rPr lang="de-DE" sz="2400" dirty="0" err="1" smtClean="0">
                <a:latin typeface="Times New Roman"/>
              </a:rPr>
              <a:t>quality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is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determined</a:t>
            </a:r>
            <a:r>
              <a:rPr lang="de-DE" sz="2400" dirty="0" smtClean="0">
                <a:latin typeface="Times New Roman"/>
              </a:rPr>
              <a:t> not </a:t>
            </a:r>
            <a:r>
              <a:rPr lang="de-DE" sz="2400" dirty="0" err="1" smtClean="0">
                <a:latin typeface="Times New Roman"/>
              </a:rPr>
              <a:t>only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by</a:t>
            </a:r>
            <a:r>
              <a:rPr lang="de-DE" sz="2400" dirty="0" smtClean="0">
                <a:latin typeface="Times New Roman"/>
              </a:rPr>
              <a:t> formal </a:t>
            </a:r>
            <a:r>
              <a:rPr lang="de-DE" sz="2400" dirty="0" err="1" smtClean="0">
                <a:latin typeface="Times New Roman"/>
              </a:rPr>
              <a:t>technical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criteria</a:t>
            </a:r>
            <a:r>
              <a:rPr lang="de-DE" sz="2400" dirty="0" smtClean="0">
                <a:latin typeface="Times New Roman"/>
              </a:rPr>
              <a:t> but </a:t>
            </a:r>
            <a:r>
              <a:rPr lang="de-DE" sz="2400" dirty="0" err="1" smtClean="0">
                <a:latin typeface="Times New Roman"/>
              </a:rPr>
              <a:t>by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their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  <a:latin typeface="Times New Roman"/>
              </a:rPr>
              <a:t>interrelatedness</a:t>
            </a:r>
            <a:r>
              <a:rPr lang="de-DE" sz="2400" dirty="0" smtClean="0">
                <a:solidFill>
                  <a:srgbClr val="FF0000"/>
                </a:solidFill>
                <a:latin typeface="Times New Roman"/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  <a:latin typeface="Times New Roman"/>
              </a:rPr>
              <a:t>with</a:t>
            </a:r>
            <a:r>
              <a:rPr lang="de-DE" sz="2400" dirty="0" smtClean="0">
                <a:solidFill>
                  <a:srgbClr val="FF0000"/>
                </a:solidFill>
                <a:latin typeface="Times New Roman"/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  <a:latin typeface="Times New Roman"/>
              </a:rPr>
              <a:t>social</a:t>
            </a:r>
            <a:r>
              <a:rPr lang="de-DE" sz="2400" dirty="0" smtClean="0">
                <a:solidFill>
                  <a:srgbClr val="FF0000"/>
                </a:solidFill>
                <a:latin typeface="Times New Roman"/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  <a:latin typeface="Times New Roman"/>
              </a:rPr>
              <a:t>systems</a:t>
            </a:r>
            <a:r>
              <a:rPr lang="de-DE" sz="2400" dirty="0" smtClean="0">
                <a:latin typeface="Times New Roman"/>
              </a:rPr>
              <a:t> in </a:t>
            </a:r>
            <a:r>
              <a:rPr lang="de-DE" sz="2400" dirty="0" err="1" smtClean="0">
                <a:latin typeface="Times New Roman"/>
              </a:rPr>
              <a:t>which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they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are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applied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and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that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are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restructured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by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them</a:t>
            </a:r>
            <a:r>
              <a:rPr lang="de-DE" sz="2400" dirty="0" smtClean="0">
                <a:latin typeface="Times New Roman"/>
              </a:rPr>
              <a:t>. The Quality </a:t>
            </a:r>
            <a:r>
              <a:rPr lang="de-DE" sz="2400" dirty="0" err="1" smtClean="0">
                <a:latin typeface="Times New Roman"/>
              </a:rPr>
              <a:t>of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socio-informatic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research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and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development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shows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through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the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way</a:t>
            </a:r>
            <a:r>
              <a:rPr lang="de-DE" sz="2400" dirty="0" smtClean="0">
                <a:latin typeface="Times New Roman"/>
              </a:rPr>
              <a:t>, in </a:t>
            </a:r>
            <a:r>
              <a:rPr lang="de-DE" sz="2400" dirty="0" err="1" smtClean="0">
                <a:latin typeface="Times New Roman"/>
              </a:rPr>
              <a:t>which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technical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artifacts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are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appropriated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by</a:t>
            </a:r>
            <a:r>
              <a:rPr lang="de-DE" sz="2400" dirty="0" smtClean="0">
                <a:latin typeface="Times New Roman"/>
              </a:rPr>
              <a:t> </a:t>
            </a:r>
            <a:r>
              <a:rPr lang="de-DE" sz="2400" dirty="0" err="1" smtClean="0">
                <a:latin typeface="Times New Roman"/>
              </a:rPr>
              <a:t>users</a:t>
            </a:r>
            <a:r>
              <a:rPr lang="de-DE" sz="2400" dirty="0" smtClean="0">
                <a:latin typeface="Times New Roman"/>
              </a:rPr>
              <a:t> in </a:t>
            </a:r>
            <a:r>
              <a:rPr lang="de-DE" sz="2400" dirty="0" err="1" smtClean="0">
                <a:latin typeface="Times New Roman"/>
              </a:rPr>
              <a:t>practice</a:t>
            </a:r>
            <a:r>
              <a:rPr lang="de-DE" sz="2400" dirty="0" smtClean="0">
                <a:latin typeface="Times New Roman"/>
              </a:rPr>
              <a:t>.</a:t>
            </a:r>
          </a:p>
        </p:txBody>
      </p:sp>
      <p:sp>
        <p:nvSpPr>
          <p:cNvPr id="4" name="Untertitel 2"/>
          <p:cNvSpPr txBox="1">
            <a:spLocks/>
          </p:cNvSpPr>
          <p:nvPr/>
        </p:nvSpPr>
        <p:spPr bwMode="auto">
          <a:xfrm>
            <a:off x="179512" y="5805264"/>
            <a:ext cx="8928992" cy="3600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 algn="r">
              <a:spcBef>
                <a:spcPct val="20000"/>
              </a:spcBef>
              <a:buClr>
                <a:srgbClr val="E87F35"/>
              </a:buClr>
              <a:defRPr/>
            </a:pPr>
            <a:r>
              <a:rPr lang="de-DE" sz="1200" kern="0" dirty="0">
                <a:latin typeface="+mn-lt"/>
              </a:rPr>
              <a:t>Rohde, </a:t>
            </a:r>
            <a:r>
              <a:rPr lang="de-DE" sz="1200" kern="0" dirty="0" smtClean="0">
                <a:latin typeface="+mn-lt"/>
              </a:rPr>
              <a:t>M. </a:t>
            </a:r>
            <a:r>
              <a:rPr lang="de-DE" sz="1200" kern="0" dirty="0">
                <a:latin typeface="+mn-lt"/>
              </a:rPr>
              <a:t>und Wulf, </a:t>
            </a:r>
            <a:r>
              <a:rPr lang="de-DE" sz="1200" kern="0" dirty="0" smtClean="0">
                <a:latin typeface="+mn-lt"/>
              </a:rPr>
              <a:t>V. </a:t>
            </a:r>
            <a:r>
              <a:rPr lang="de-DE" sz="1200" kern="0" dirty="0">
                <a:latin typeface="+mn-lt"/>
              </a:rPr>
              <a:t>(2011): Aktuelles Schlagwort: Sozio-Informatik. Informatik-Spektrum, Vol. 34, </a:t>
            </a:r>
            <a:r>
              <a:rPr lang="de-DE" sz="1200" kern="0" dirty="0" err="1">
                <a:latin typeface="+mn-lt"/>
              </a:rPr>
              <a:t>No</a:t>
            </a:r>
            <a:r>
              <a:rPr lang="de-DE" sz="1200" kern="0" dirty="0">
                <a:latin typeface="+mn-lt"/>
              </a:rPr>
              <a:t>. 2, 2011, 210-213.</a:t>
            </a:r>
            <a:endParaRPr kumimoji="0" lang="de-DE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013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27384"/>
            <a:ext cx="7772400" cy="1143000"/>
          </a:xfrm>
        </p:spPr>
        <p:txBody>
          <a:bodyPr/>
          <a:lstStyle/>
          <a:p>
            <a:r>
              <a:rPr lang="de-DE" altLang="de-DE" b="1" dirty="0"/>
              <a:t>(5) Bildung und </a:t>
            </a:r>
            <a:r>
              <a:rPr lang="de-DE" altLang="de-DE" b="1" dirty="0" smtClean="0"/>
              <a:t>Medienkompetenz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268760"/>
            <a:ext cx="7772400" cy="2286000"/>
          </a:xfrm>
        </p:spPr>
        <p:txBody>
          <a:bodyPr/>
          <a:lstStyle/>
          <a:p>
            <a:r>
              <a:rPr lang="de-DE" altLang="de-DE" sz="2400" dirty="0" smtClean="0"/>
              <a:t>Medienkompetenz </a:t>
            </a:r>
            <a:r>
              <a:rPr lang="de-DE" altLang="de-DE" sz="2400" dirty="0"/>
              <a:t>– was ist das, </a:t>
            </a:r>
            <a:r>
              <a:rPr lang="de-DE" altLang="de-DE" sz="2400" dirty="0" smtClean="0"/>
              <a:t>wofür </a:t>
            </a:r>
            <a:r>
              <a:rPr lang="de-DE" altLang="de-DE" sz="2400" dirty="0"/>
              <a:t>braucht man das?</a:t>
            </a:r>
          </a:p>
          <a:p>
            <a:r>
              <a:rPr lang="de-DE" altLang="de-DE" sz="2400" dirty="0"/>
              <a:t>Bildung: Lernen vs. institutionalisierte Ausbildung vs. Kompetenzentwicklung, e-</a:t>
            </a:r>
            <a:r>
              <a:rPr lang="de-DE" altLang="de-DE" sz="2400" dirty="0" err="1"/>
              <a:t>learning</a:t>
            </a:r>
            <a:r>
              <a:rPr lang="de-DE" altLang="de-DE" sz="2400" dirty="0"/>
              <a:t>, online-</a:t>
            </a:r>
            <a:r>
              <a:rPr lang="de-DE" altLang="de-DE" sz="2400" dirty="0" err="1"/>
              <a:t>universities</a:t>
            </a:r>
            <a:r>
              <a:rPr lang="de-DE" altLang="de-DE" sz="2400" dirty="0"/>
              <a:t>, lebenslanges Lernen = </a:t>
            </a:r>
            <a:r>
              <a:rPr lang="de-DE" altLang="de-DE" sz="2400" dirty="0" err="1"/>
              <a:t>life-long</a:t>
            </a:r>
            <a:r>
              <a:rPr lang="de-DE" altLang="de-DE" sz="2400" dirty="0"/>
              <a:t> </a:t>
            </a:r>
            <a:r>
              <a:rPr lang="de-DE" altLang="de-DE" sz="2400" dirty="0" err="1"/>
              <a:t>curricula</a:t>
            </a:r>
            <a:r>
              <a:rPr lang="de-DE" altLang="de-DE" sz="2400" dirty="0"/>
              <a:t>?</a:t>
            </a:r>
          </a:p>
          <a:p>
            <a:r>
              <a:rPr lang="de-DE" altLang="de-DE" sz="2400" dirty="0"/>
              <a:t>Information und Des-Information: Quellenlage, Teilnahme an öffentlichen Diskursen, Manipulation und Triangulation etc.</a:t>
            </a:r>
          </a:p>
          <a:p>
            <a:r>
              <a:rPr lang="de-DE" altLang="de-DE" sz="2400" dirty="0" err="1"/>
              <a:t>Social</a:t>
            </a:r>
            <a:r>
              <a:rPr lang="de-DE" altLang="de-DE" sz="2400" dirty="0"/>
              <a:t> </a:t>
            </a:r>
            <a:r>
              <a:rPr lang="de-DE" altLang="de-DE" sz="2400" dirty="0" err="1"/>
              <a:t>media</a:t>
            </a:r>
            <a:r>
              <a:rPr lang="de-DE" altLang="de-DE" sz="2400" dirty="0"/>
              <a:t> und </a:t>
            </a:r>
            <a:r>
              <a:rPr lang="de-DE" altLang="de-DE" sz="2400" dirty="0" err="1"/>
              <a:t>privacy</a:t>
            </a:r>
            <a:r>
              <a:rPr lang="de-DE" altLang="de-DE" sz="2400" dirty="0"/>
              <a:t>: </a:t>
            </a:r>
            <a:r>
              <a:rPr lang="de-DE" altLang="de-DE" sz="2400" dirty="0" err="1"/>
              <a:t>Selfies</a:t>
            </a:r>
            <a:r>
              <a:rPr lang="de-DE" altLang="de-DE" sz="2400" dirty="0"/>
              <a:t> und </a:t>
            </a:r>
            <a:r>
              <a:rPr lang="de-DE" altLang="de-DE" sz="2400" dirty="0" err="1"/>
              <a:t>Safety</a:t>
            </a:r>
            <a:r>
              <a:rPr lang="de-DE" altLang="de-DE" sz="2400" dirty="0"/>
              <a:t> – Selbstentäußerung und Selbstschutz, Freizügigkeit und Ausbeutung, </a:t>
            </a:r>
            <a:r>
              <a:rPr lang="de-DE" altLang="de-DE" sz="2400" dirty="0" err="1"/>
              <a:t>self-monitoring</a:t>
            </a:r>
            <a:r>
              <a:rPr lang="de-DE" altLang="de-DE" sz="2400" dirty="0"/>
              <a:t> und P</a:t>
            </a:r>
            <a:r>
              <a:rPr lang="de-DE" altLang="de-DE" sz="2400" dirty="0" smtClean="0"/>
              <a:t>ublikation</a:t>
            </a:r>
            <a:endParaRPr lang="de-DE" altLang="de-DE" sz="2400" dirty="0"/>
          </a:p>
        </p:txBody>
      </p:sp>
    </p:spTree>
    <p:extLst>
      <p:ext uri="{BB962C8B-B14F-4D97-AF65-F5344CB8AC3E}">
        <p14:creationId xmlns:p14="http://schemas.microsoft.com/office/powerpoint/2010/main" val="381739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27384"/>
            <a:ext cx="7772400" cy="1143000"/>
          </a:xfrm>
        </p:spPr>
        <p:txBody>
          <a:bodyPr/>
          <a:lstStyle/>
          <a:p>
            <a:r>
              <a:rPr lang="de-DE" altLang="de-DE" b="1" dirty="0"/>
              <a:t>(6) ICT und </a:t>
            </a:r>
            <a:r>
              <a:rPr lang="de-DE" altLang="de-DE" b="1" dirty="0" smtClean="0"/>
              <a:t>Intimität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431032"/>
            <a:ext cx="7772400" cy="2286000"/>
          </a:xfrm>
        </p:spPr>
        <p:txBody>
          <a:bodyPr/>
          <a:lstStyle/>
          <a:p>
            <a:r>
              <a:rPr lang="de-DE" altLang="de-DE" sz="2800" dirty="0" smtClean="0"/>
              <a:t>Durchdringung </a:t>
            </a:r>
            <a:r>
              <a:rPr lang="de-DE" altLang="de-DE" sz="2800" dirty="0"/>
              <a:t>persönlicher Lebenswelten - Fluch oder Segen? Haushalt, Freizeit, Sport, Partnerschaft - Was ist noch sicher vor ICT-„</a:t>
            </a:r>
            <a:r>
              <a:rPr lang="de-DE" altLang="de-DE" sz="2800" dirty="0" smtClean="0"/>
              <a:t>Unterstützung</a:t>
            </a:r>
            <a:r>
              <a:rPr lang="de-DE" altLang="de-DE" sz="2800" dirty="0"/>
              <a:t>“?</a:t>
            </a:r>
          </a:p>
          <a:p>
            <a:r>
              <a:rPr lang="de-DE" altLang="de-DE" sz="2800" dirty="0"/>
              <a:t>Erotik und Elektronik: Freunde &amp; </a:t>
            </a:r>
            <a:r>
              <a:rPr lang="de-DE" altLang="de-DE" sz="2800" dirty="0" err="1"/>
              <a:t>Friends</a:t>
            </a:r>
            <a:r>
              <a:rPr lang="de-DE" altLang="de-DE" sz="2800" dirty="0"/>
              <a:t> </a:t>
            </a:r>
            <a:r>
              <a:rPr lang="de-DE" altLang="de-DE" sz="2800" dirty="0" smtClean="0"/>
              <a:t>&amp; Followers &amp; Stalker </a:t>
            </a:r>
            <a:r>
              <a:rPr lang="de-DE" altLang="de-DE" sz="2800" dirty="0"/>
              <a:t>- Offline und </a:t>
            </a:r>
            <a:r>
              <a:rPr lang="de-DE" altLang="de-DE" sz="2800" dirty="0" smtClean="0"/>
              <a:t>Online, </a:t>
            </a:r>
            <a:r>
              <a:rPr lang="de-DE" altLang="de-DE" sz="2800" dirty="0" err="1" smtClean="0"/>
              <a:t>Tinder</a:t>
            </a:r>
            <a:r>
              <a:rPr lang="de-DE" altLang="de-DE" sz="2800" dirty="0" smtClean="0"/>
              <a:t> </a:t>
            </a:r>
            <a:r>
              <a:rPr lang="de-DE" altLang="de-DE" sz="2800" smtClean="0"/>
              <a:t>&amp; Co, Partnersuchportale</a:t>
            </a:r>
            <a:r>
              <a:rPr lang="de-DE" altLang="de-DE" sz="2800" dirty="0"/>
              <a:t>, Porno und Prostitution</a:t>
            </a:r>
            <a:r>
              <a:rPr lang="de-DE" altLang="de-DE" sz="2800" dirty="0" smtClean="0"/>
              <a:t>, </a:t>
            </a:r>
            <a:r>
              <a:rPr lang="de-DE" altLang="de-DE" sz="2800" dirty="0" err="1" smtClean="0"/>
              <a:t>Revenge</a:t>
            </a:r>
            <a:r>
              <a:rPr lang="de-DE" altLang="de-DE" sz="2800" dirty="0" smtClean="0"/>
              <a:t> </a:t>
            </a:r>
            <a:r>
              <a:rPr lang="de-DE" altLang="de-DE" sz="2800" dirty="0" err="1" smtClean="0"/>
              <a:t>Porn</a:t>
            </a:r>
            <a:r>
              <a:rPr lang="de-DE" altLang="de-DE" sz="2800" dirty="0" smtClean="0"/>
              <a:t>, </a:t>
            </a:r>
            <a:r>
              <a:rPr lang="de-DE" altLang="de-DE" sz="2800" dirty="0" err="1"/>
              <a:t>Augmented</a:t>
            </a:r>
            <a:r>
              <a:rPr lang="de-DE" altLang="de-DE" sz="2800" dirty="0"/>
              <a:t> </a:t>
            </a:r>
            <a:r>
              <a:rPr lang="de-DE" altLang="de-DE" sz="2800" dirty="0" err="1"/>
              <a:t>Sexuality</a:t>
            </a:r>
            <a:r>
              <a:rPr lang="de-DE" altLang="de-DE" sz="2800" dirty="0"/>
              <a:t>, Computer-unterstützte </a:t>
            </a:r>
            <a:r>
              <a:rPr lang="de-DE" altLang="de-DE" sz="2800" dirty="0" err="1"/>
              <a:t>sex</a:t>
            </a:r>
            <a:r>
              <a:rPr lang="de-DE" altLang="de-DE" sz="2800" dirty="0"/>
              <a:t> </a:t>
            </a:r>
            <a:r>
              <a:rPr lang="de-DE" altLang="de-DE" sz="2800" dirty="0" err="1"/>
              <a:t>toys</a:t>
            </a:r>
            <a:r>
              <a:rPr lang="de-DE" altLang="de-DE" sz="2800" dirty="0"/>
              <a:t> etc.</a:t>
            </a:r>
          </a:p>
        </p:txBody>
      </p:sp>
    </p:spTree>
    <p:extLst>
      <p:ext uri="{BB962C8B-B14F-4D97-AF65-F5344CB8AC3E}">
        <p14:creationId xmlns:p14="http://schemas.microsoft.com/office/powerpoint/2010/main" val="1058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99392"/>
            <a:ext cx="7772400" cy="1143000"/>
          </a:xfrm>
        </p:spPr>
        <p:txBody>
          <a:bodyPr/>
          <a:lstStyle/>
          <a:p>
            <a:r>
              <a:rPr lang="de-DE" altLang="de-DE" b="1" dirty="0" smtClean="0"/>
              <a:t>(7) </a:t>
            </a:r>
            <a:r>
              <a:rPr lang="de-DE" altLang="de-DE" b="1" dirty="0"/>
              <a:t>Spiel und </a:t>
            </a:r>
            <a:r>
              <a:rPr lang="de-DE" altLang="de-DE" b="1" dirty="0" smtClean="0"/>
              <a:t>Spaß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647056"/>
            <a:ext cx="7772400" cy="2286000"/>
          </a:xfrm>
        </p:spPr>
        <p:txBody>
          <a:bodyPr/>
          <a:lstStyle/>
          <a:p>
            <a:r>
              <a:rPr lang="de-DE" altLang="de-DE" sz="2800" dirty="0" smtClean="0"/>
              <a:t>Gaming </a:t>
            </a:r>
            <a:r>
              <a:rPr lang="de-DE" altLang="de-DE" sz="2800" dirty="0"/>
              <a:t>und </a:t>
            </a:r>
            <a:r>
              <a:rPr lang="de-DE" altLang="de-DE" sz="2800" dirty="0" err="1"/>
              <a:t>Gambling</a:t>
            </a:r>
            <a:r>
              <a:rPr lang="de-DE" altLang="de-DE" sz="2800" dirty="0"/>
              <a:t>: MMOG, Online-Lotto, Sucht/Abhängigkeit, </a:t>
            </a:r>
            <a:r>
              <a:rPr lang="de-DE" altLang="de-DE" sz="2800" dirty="0" err="1"/>
              <a:t>Social</a:t>
            </a:r>
            <a:r>
              <a:rPr lang="de-DE" altLang="de-DE" sz="2800" dirty="0"/>
              <a:t> Communities und Sozialisierung vs. </a:t>
            </a:r>
            <a:r>
              <a:rPr lang="de-DE" altLang="de-DE" sz="2800" dirty="0" err="1"/>
              <a:t>Entsozialisierung</a:t>
            </a:r>
            <a:r>
              <a:rPr lang="de-DE" altLang="de-DE" sz="2800" dirty="0"/>
              <a:t> etc.</a:t>
            </a:r>
          </a:p>
          <a:p>
            <a:r>
              <a:rPr lang="de-DE" altLang="de-DE" sz="2800" dirty="0"/>
              <a:t>Ego Shooter und Gewalt: Schul-Massaker, Computerspiele und Pop-Kultur, Katharsis-Hypothese vs. De-Sensibilisierung </a:t>
            </a:r>
          </a:p>
        </p:txBody>
      </p:sp>
    </p:spTree>
    <p:extLst>
      <p:ext uri="{BB962C8B-B14F-4D97-AF65-F5344CB8AC3E}">
        <p14:creationId xmlns:p14="http://schemas.microsoft.com/office/powerpoint/2010/main" val="166900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27384"/>
            <a:ext cx="7772400" cy="1143000"/>
          </a:xfrm>
        </p:spPr>
        <p:txBody>
          <a:bodyPr/>
          <a:lstStyle/>
          <a:p>
            <a:r>
              <a:rPr lang="de-DE" altLang="de-DE" b="1" dirty="0" smtClean="0"/>
              <a:t>(8) </a:t>
            </a:r>
            <a:r>
              <a:rPr lang="de-DE" altLang="de-DE" b="1" dirty="0"/>
              <a:t>Computer und </a:t>
            </a:r>
            <a:r>
              <a:rPr lang="de-DE" altLang="de-DE" b="1" dirty="0" smtClean="0"/>
              <a:t>Körper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647056"/>
            <a:ext cx="7772400" cy="2286000"/>
          </a:xfrm>
        </p:spPr>
        <p:txBody>
          <a:bodyPr/>
          <a:lstStyle/>
          <a:p>
            <a:r>
              <a:rPr lang="de-DE" altLang="de-DE" sz="2800" dirty="0" smtClean="0"/>
              <a:t>Human </a:t>
            </a:r>
            <a:r>
              <a:rPr lang="de-DE" altLang="de-DE" sz="2800" dirty="0" err="1"/>
              <a:t>enhancing</a:t>
            </a:r>
            <a:r>
              <a:rPr lang="de-DE" altLang="de-DE" sz="2800" dirty="0"/>
              <a:t>: </a:t>
            </a:r>
            <a:r>
              <a:rPr lang="de-DE" altLang="de-DE" sz="2800" dirty="0" err="1"/>
              <a:t>body</a:t>
            </a:r>
            <a:r>
              <a:rPr lang="de-DE" altLang="de-DE" sz="2800" dirty="0"/>
              <a:t> </a:t>
            </a:r>
            <a:r>
              <a:rPr lang="de-DE" altLang="de-DE" sz="2800" dirty="0" err="1"/>
              <a:t>modifications</a:t>
            </a:r>
            <a:r>
              <a:rPr lang="de-DE" altLang="de-DE" sz="2800" dirty="0"/>
              <a:t>, Sensorik-Implantate, Cyborgs, </a:t>
            </a:r>
            <a:r>
              <a:rPr lang="de-DE" altLang="de-DE" sz="2800" dirty="0" err="1"/>
              <a:t>self-monitoring</a:t>
            </a:r>
            <a:r>
              <a:rPr lang="de-DE" altLang="de-DE" sz="2800" dirty="0"/>
              <a:t> etc.</a:t>
            </a:r>
          </a:p>
          <a:p>
            <a:r>
              <a:rPr lang="de-DE" altLang="de-DE" sz="2800" dirty="0"/>
              <a:t>Medizin-Informatik und E-</a:t>
            </a:r>
            <a:r>
              <a:rPr lang="de-DE" altLang="de-DE" sz="2800" dirty="0" err="1"/>
              <a:t>Health</a:t>
            </a:r>
            <a:r>
              <a:rPr lang="de-DE" altLang="de-DE" sz="2800" dirty="0"/>
              <a:t>: Computer-Operationen, Früherkennung, Vorbeugung, Fitness-Training, BMI </a:t>
            </a:r>
            <a:r>
              <a:rPr lang="de-DE" altLang="de-DE" sz="2800" dirty="0" err="1"/>
              <a:t>Calculator</a:t>
            </a:r>
            <a:r>
              <a:rPr lang="de-DE" altLang="de-DE" sz="2800" dirty="0"/>
              <a:t>, </a:t>
            </a:r>
            <a:r>
              <a:rPr lang="de-DE" altLang="de-DE" sz="2800" dirty="0" err="1"/>
              <a:t>Health</a:t>
            </a:r>
            <a:r>
              <a:rPr lang="de-DE" altLang="de-DE" sz="2800" dirty="0"/>
              <a:t> Monitoring etc.</a:t>
            </a:r>
          </a:p>
        </p:txBody>
      </p:sp>
    </p:spTree>
    <p:extLst>
      <p:ext uri="{BB962C8B-B14F-4D97-AF65-F5344CB8AC3E}">
        <p14:creationId xmlns:p14="http://schemas.microsoft.com/office/powerpoint/2010/main" val="340905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44624"/>
            <a:ext cx="7772400" cy="1143000"/>
          </a:xfrm>
        </p:spPr>
        <p:txBody>
          <a:bodyPr/>
          <a:lstStyle/>
          <a:p>
            <a:r>
              <a:rPr lang="de-DE" altLang="de-DE" b="1" dirty="0" smtClean="0"/>
              <a:t>(9) </a:t>
            </a:r>
            <a:r>
              <a:rPr lang="de-DE" altLang="de-DE" b="1" dirty="0"/>
              <a:t>Allgegenwärtige ICT und </a:t>
            </a:r>
            <a:r>
              <a:rPr lang="de-DE" altLang="de-DE" b="1" dirty="0" smtClean="0"/>
              <a:t>Abhängigkeit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431032"/>
            <a:ext cx="7772400" cy="2286000"/>
          </a:xfrm>
        </p:spPr>
        <p:txBody>
          <a:bodyPr/>
          <a:lstStyle/>
          <a:p>
            <a:r>
              <a:rPr lang="de-DE" altLang="de-DE" sz="2400" dirty="0" smtClean="0"/>
              <a:t>Mobile/</a:t>
            </a:r>
            <a:r>
              <a:rPr lang="de-DE" altLang="de-DE" sz="2400" dirty="0" err="1" smtClean="0"/>
              <a:t>ubiquituous</a:t>
            </a:r>
            <a:r>
              <a:rPr lang="de-DE" altLang="de-DE" sz="2400" dirty="0" smtClean="0"/>
              <a:t> </a:t>
            </a:r>
            <a:r>
              <a:rPr lang="de-DE" altLang="de-DE" sz="2400" dirty="0" err="1"/>
              <a:t>computing</a:t>
            </a:r>
            <a:r>
              <a:rPr lang="de-DE" altLang="de-DE" sz="2400" dirty="0"/>
              <a:t> </a:t>
            </a:r>
            <a:r>
              <a:rPr lang="de-DE" altLang="de-DE" sz="2400" dirty="0" err="1"/>
              <a:t>and</a:t>
            </a:r>
            <a:r>
              <a:rPr lang="de-DE" altLang="de-DE" sz="2400" dirty="0"/>
              <a:t> </a:t>
            </a:r>
            <a:r>
              <a:rPr lang="de-DE" altLang="de-DE" sz="2400" dirty="0" err="1"/>
              <a:t>locating</a:t>
            </a:r>
            <a:r>
              <a:rPr lang="de-DE" altLang="de-DE" sz="2400" dirty="0"/>
              <a:t> </a:t>
            </a:r>
            <a:r>
              <a:rPr lang="de-DE" altLang="de-DE" sz="2400" dirty="0" err="1"/>
              <a:t>media</a:t>
            </a:r>
            <a:r>
              <a:rPr lang="de-DE" altLang="de-DE" sz="2400" dirty="0"/>
              <a:t>: Was geht noch ohne ICT? Was ist, wenn der Strom ausfällt? Rückfalltechnologien, Anfälligkeit von Infrastrukturen, Verlust/Verlernen von Kulturtechniken</a:t>
            </a:r>
          </a:p>
          <a:p>
            <a:r>
              <a:rPr lang="de-DE" altLang="de-DE" sz="2400" dirty="0"/>
              <a:t>Computer überall – kein Entkommen? </a:t>
            </a:r>
            <a:r>
              <a:rPr lang="de-DE" altLang="de-DE" sz="2400" dirty="0" smtClean="0"/>
              <a:t>Auto, Kühlschrank</a:t>
            </a:r>
            <a:r>
              <a:rPr lang="de-DE" altLang="de-DE" sz="2400" dirty="0"/>
              <a:t>, Herd, Waschmaschine, Fernseher, Licht, Heizung und Co., eine ganze Welt aus Nullen und Einsen</a:t>
            </a:r>
            <a:r>
              <a:rPr lang="de-DE" altLang="de-DE" sz="2400" dirty="0" smtClean="0"/>
              <a:t>?</a:t>
            </a:r>
          </a:p>
          <a:p>
            <a:r>
              <a:rPr lang="de-DE" altLang="de-DE" sz="2400" dirty="0" smtClean="0"/>
              <a:t>Lokalisierung/Positionsbestimmung überall, ständige Erreichbarkeit jederzeit?</a:t>
            </a:r>
            <a:endParaRPr lang="de-DE" altLang="de-DE" sz="2400" dirty="0"/>
          </a:p>
        </p:txBody>
      </p:sp>
    </p:spTree>
    <p:extLst>
      <p:ext uri="{BB962C8B-B14F-4D97-AF65-F5344CB8AC3E}">
        <p14:creationId xmlns:p14="http://schemas.microsoft.com/office/powerpoint/2010/main" val="109451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27384"/>
            <a:ext cx="7772400" cy="1143000"/>
          </a:xfrm>
        </p:spPr>
        <p:txBody>
          <a:bodyPr/>
          <a:lstStyle/>
          <a:p>
            <a:r>
              <a:rPr lang="de-DE" altLang="de-DE" b="1" dirty="0" err="1" smtClean="0"/>
              <a:t>Orga</a:t>
            </a:r>
            <a:endParaRPr lang="de-DE" altLang="de-DE" b="1" dirty="0"/>
          </a:p>
        </p:txBody>
      </p:sp>
      <p:sp>
        <p:nvSpPr>
          <p:cNvPr id="5" name="Inhaltsplatzhalt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de-DE" altLang="de-DE" sz="2800" dirty="0" smtClean="0">
                <a:ea typeface="ＭＳ Ｐゴシック" pitchFamily="34" charset="-128"/>
              </a:rPr>
              <a:t>Data </a:t>
            </a:r>
            <a:r>
              <a:rPr lang="de-DE" altLang="de-DE" sz="2800" dirty="0" err="1" smtClean="0">
                <a:ea typeface="ＭＳ Ｐゴシック" pitchFamily="34" charset="-128"/>
              </a:rPr>
              <a:t>can</a:t>
            </a:r>
            <a:r>
              <a:rPr lang="de-DE" altLang="de-DE" sz="2800" dirty="0" smtClean="0">
                <a:ea typeface="ＭＳ Ｐゴシック" pitchFamily="34" charset="-128"/>
              </a:rPr>
              <a:t> </a:t>
            </a:r>
            <a:r>
              <a:rPr lang="de-DE" altLang="de-DE" sz="2800" dirty="0" err="1" smtClean="0">
                <a:ea typeface="ＭＳ Ｐゴシック" pitchFamily="34" charset="-128"/>
              </a:rPr>
              <a:t>be</a:t>
            </a:r>
            <a:r>
              <a:rPr lang="de-DE" altLang="de-DE" sz="2800" dirty="0" smtClean="0">
                <a:ea typeface="ＭＳ Ｐゴシック" pitchFamily="34" charset="-128"/>
              </a:rPr>
              <a:t> </a:t>
            </a:r>
            <a:r>
              <a:rPr lang="de-DE" altLang="de-DE" sz="2800" dirty="0" err="1" smtClean="0">
                <a:ea typeface="ＭＳ Ｐゴシック" pitchFamily="34" charset="-128"/>
              </a:rPr>
              <a:t>found</a:t>
            </a:r>
            <a:r>
              <a:rPr lang="de-DE" altLang="de-DE" sz="2800" dirty="0" smtClean="0">
                <a:ea typeface="ＭＳ Ｐゴシック" pitchFamily="34" charset="-128"/>
              </a:rPr>
              <a:t> in </a:t>
            </a:r>
            <a:r>
              <a:rPr lang="de-DE" altLang="de-DE" sz="2800" dirty="0" err="1" smtClean="0">
                <a:ea typeface="ＭＳ Ｐゴシック" pitchFamily="34" charset="-128"/>
              </a:rPr>
              <a:t>Moodle</a:t>
            </a:r>
            <a:r>
              <a:rPr lang="de-DE" altLang="de-DE" sz="2800" dirty="0" smtClean="0">
                <a:ea typeface="ＭＳ Ｐゴシック" pitchFamily="34" charset="-128"/>
              </a:rPr>
              <a:t> </a:t>
            </a:r>
            <a:r>
              <a:rPr lang="de-DE" altLang="de-DE" sz="2800" dirty="0" smtClean="0">
                <a:ea typeface="ＭＳ Ｐゴシック" pitchFamily="34" charset="-128"/>
                <a:hlinkClick r:id="rId2"/>
              </a:rPr>
              <a:t>https://moodle.uni-siegen.de</a:t>
            </a:r>
            <a:r>
              <a:rPr lang="de-DE" altLang="de-DE" sz="2800" dirty="0" smtClean="0">
                <a:ea typeface="ＭＳ Ｐゴシック" pitchFamily="34" charset="-128"/>
              </a:rPr>
              <a:t/>
            </a:r>
            <a:br>
              <a:rPr lang="de-DE" altLang="de-DE" sz="2800" dirty="0" smtClean="0">
                <a:ea typeface="ＭＳ Ｐゴシック" pitchFamily="34" charset="-128"/>
              </a:rPr>
            </a:br>
            <a:r>
              <a:rPr lang="de-DE" altLang="de-DE" sz="2800" dirty="0" smtClean="0">
                <a:ea typeface="ＭＳ Ｐゴシック" pitchFamily="34" charset="-128"/>
              </a:rPr>
              <a:t>Login </a:t>
            </a:r>
            <a:r>
              <a:rPr lang="de-DE" altLang="de-DE" sz="2800" dirty="0" err="1" smtClean="0">
                <a:ea typeface="ＭＳ Ｐゴシック" pitchFamily="34" charset="-128"/>
              </a:rPr>
              <a:t>with</a:t>
            </a:r>
            <a:r>
              <a:rPr lang="de-DE" altLang="de-DE" sz="2800" dirty="0" smtClean="0">
                <a:ea typeface="ＭＳ Ｐゴシック" pitchFamily="34" charset="-128"/>
              </a:rPr>
              <a:t> Unimail-User Login </a:t>
            </a:r>
            <a:r>
              <a:rPr lang="de-DE" altLang="de-DE" sz="2800" dirty="0" err="1">
                <a:ea typeface="ＭＳ Ｐゴシック" pitchFamily="34" charset="-128"/>
              </a:rPr>
              <a:t>a</a:t>
            </a:r>
            <a:r>
              <a:rPr lang="de-DE" altLang="de-DE" sz="2800" dirty="0" err="1" smtClean="0">
                <a:ea typeface="ＭＳ Ｐゴシック" pitchFamily="34" charset="-128"/>
              </a:rPr>
              <a:t>nd</a:t>
            </a:r>
            <a:r>
              <a:rPr lang="de-DE" altLang="de-DE" sz="2800" dirty="0" smtClean="0">
                <a:ea typeface="ＭＳ Ｐゴシック" pitchFamily="34" charset="-128"/>
              </a:rPr>
              <a:t> Password</a:t>
            </a:r>
          </a:p>
          <a:p>
            <a:r>
              <a:rPr lang="de-DE" altLang="de-DE" sz="2800" dirty="0" smtClean="0">
                <a:ea typeface="ＭＳ Ｐゴシック" pitchFamily="34" charset="-128"/>
              </a:rPr>
              <a:t>alle Kurse --&gt; FAKIII --&gt; </a:t>
            </a:r>
            <a:r>
              <a:rPr lang="de-DE" altLang="de-DE" sz="2800" dirty="0" err="1" smtClean="0">
                <a:ea typeface="ＭＳ Ｐゴシック" pitchFamily="34" charset="-128"/>
              </a:rPr>
              <a:t>Wi</a:t>
            </a:r>
            <a:r>
              <a:rPr lang="de-DE" altLang="de-DE" sz="2800" dirty="0" smtClean="0">
                <a:ea typeface="ＭＳ Ｐゴシック" pitchFamily="34" charset="-128"/>
              </a:rPr>
              <a:t>-Info --&gt; </a:t>
            </a:r>
            <a:r>
              <a:rPr lang="de-DE" altLang="de-DE" sz="2800" dirty="0" smtClean="0">
                <a:solidFill>
                  <a:srgbClr val="FF0000"/>
                </a:solidFill>
                <a:ea typeface="ＭＳ Ｐゴシック" pitchFamily="34" charset="-128"/>
              </a:rPr>
              <a:t>Spezielle Aspekte der Sozio-Informatik</a:t>
            </a:r>
          </a:p>
          <a:p>
            <a:r>
              <a:rPr lang="de-DE" altLang="de-DE" sz="2800" dirty="0" smtClean="0">
                <a:ea typeface="ＭＳ Ｐゴシック" pitchFamily="34" charset="-128"/>
              </a:rPr>
              <a:t>Registration </a:t>
            </a:r>
            <a:r>
              <a:rPr lang="de-DE" altLang="de-DE" sz="2800" dirty="0" err="1" smtClean="0">
                <a:ea typeface="ＭＳ Ｐゴシック" pitchFamily="34" charset="-128"/>
              </a:rPr>
              <a:t>with</a:t>
            </a:r>
            <a:r>
              <a:rPr lang="de-DE" altLang="de-DE" sz="2800" dirty="0" smtClean="0">
                <a:ea typeface="ＭＳ Ｐゴシック" pitchFamily="34" charset="-128"/>
              </a:rPr>
              <a:t> Password: </a:t>
            </a:r>
            <a:r>
              <a:rPr lang="de-DE" altLang="de-DE" sz="2800" dirty="0" err="1" smtClean="0">
                <a:solidFill>
                  <a:srgbClr val="FF0000"/>
                </a:solidFill>
                <a:ea typeface="ＭＳ Ｐゴシック" pitchFamily="34" charset="-128"/>
              </a:rPr>
              <a:t>SozioInfo</a:t>
            </a:r>
            <a:endParaRPr lang="de-DE" altLang="de-DE" sz="28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r>
              <a:rPr lang="de-DE" altLang="de-DE" sz="2800" dirty="0" smtClean="0">
                <a:ea typeface="ＭＳ Ｐゴシック" pitchFamily="34" charset="-128"/>
              </a:rPr>
              <a:t>More </a:t>
            </a:r>
            <a:r>
              <a:rPr lang="de-DE" altLang="de-DE" sz="2800" dirty="0" err="1" smtClean="0">
                <a:ea typeface="ＭＳ Ｐゴシック" pitchFamily="34" charset="-128"/>
              </a:rPr>
              <a:t>important</a:t>
            </a:r>
            <a:r>
              <a:rPr lang="de-DE" altLang="de-DE" sz="2800" dirty="0" smtClean="0">
                <a:ea typeface="ＭＳ Ｐゴシック" pitchFamily="34" charset="-128"/>
              </a:rPr>
              <a:t>: </a:t>
            </a:r>
            <a:r>
              <a:rPr lang="de-DE" altLang="de-DE" sz="2800" dirty="0" err="1" smtClean="0">
                <a:ea typeface="ＭＳ Ｐゴシック" pitchFamily="34" charset="-128"/>
              </a:rPr>
              <a:t>Socio-Informatics</a:t>
            </a:r>
            <a:r>
              <a:rPr lang="de-DE" altLang="de-DE" sz="2800" dirty="0" smtClean="0">
                <a:ea typeface="ＭＳ Ｐゴシック" pitchFamily="34" charset="-128"/>
              </a:rPr>
              <a:t> WIKI/ Wordpress Blog </a:t>
            </a:r>
          </a:p>
          <a:p>
            <a:pPr lvl="1"/>
            <a:endParaRPr lang="de-DE" altLang="de-DE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155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27384"/>
            <a:ext cx="7772400" cy="1143000"/>
          </a:xfrm>
        </p:spPr>
        <p:txBody>
          <a:bodyPr/>
          <a:lstStyle/>
          <a:p>
            <a:r>
              <a:rPr lang="de-DE" altLang="de-DE" b="1" dirty="0" smtClean="0"/>
              <a:t>Sozio-Informatik Definition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124744"/>
            <a:ext cx="7772400" cy="2286000"/>
          </a:xfrm>
        </p:spPr>
        <p:txBody>
          <a:bodyPr/>
          <a:lstStyle/>
          <a:p>
            <a:r>
              <a:rPr lang="de-DE" sz="2400" i="1" dirty="0" smtClean="0">
                <a:latin typeface="Times New Roman"/>
              </a:rPr>
              <a:t>Sozio-Informatik</a:t>
            </a:r>
            <a:r>
              <a:rPr lang="de-DE" sz="2400" dirty="0" smtClean="0">
                <a:latin typeface="Times New Roman"/>
              </a:rPr>
              <a:t> [wird] als </a:t>
            </a:r>
            <a:r>
              <a:rPr lang="de-DE" sz="2400" dirty="0">
                <a:latin typeface="Times New Roman"/>
              </a:rPr>
              <a:t>die Teildisziplin der Informatik verstanden, die sich systematisch mit </a:t>
            </a:r>
            <a:r>
              <a:rPr lang="de-DE" sz="2400" dirty="0" smtClean="0">
                <a:latin typeface="Times New Roman"/>
              </a:rPr>
              <a:t>der Gestaltung </a:t>
            </a:r>
            <a:r>
              <a:rPr lang="de-DE" sz="2400" dirty="0">
                <a:latin typeface="Times New Roman"/>
              </a:rPr>
              <a:t>von IKT-Artefakten </a:t>
            </a:r>
            <a:r>
              <a:rPr lang="de-DE" sz="2400" dirty="0">
                <a:solidFill>
                  <a:srgbClr val="FF0000"/>
                </a:solidFill>
                <a:latin typeface="Times New Roman"/>
              </a:rPr>
              <a:t>vor dem Hintergrund ihrer Interaktion mit den </a:t>
            </a:r>
            <a:r>
              <a:rPr lang="de-DE" sz="2400" dirty="0" smtClean="0">
                <a:solidFill>
                  <a:srgbClr val="FF0000"/>
                </a:solidFill>
                <a:latin typeface="Times New Roman"/>
              </a:rPr>
              <a:t>sozialen Praktiken </a:t>
            </a:r>
            <a:r>
              <a:rPr lang="de-DE" sz="2400" dirty="0">
                <a:solidFill>
                  <a:srgbClr val="FF0000"/>
                </a:solidFill>
                <a:latin typeface="Times New Roman"/>
              </a:rPr>
              <a:t>der Benutzer</a:t>
            </a:r>
            <a:r>
              <a:rPr lang="de-DE" sz="2400" dirty="0">
                <a:latin typeface="Times New Roman"/>
              </a:rPr>
              <a:t> beschäftigt. Hier bestimmt sich die Gestaltungsqualität von </a:t>
            </a:r>
            <a:r>
              <a:rPr lang="de-DE" sz="2400" dirty="0" smtClean="0">
                <a:latin typeface="Times New Roman"/>
              </a:rPr>
              <a:t>IKT-Artefakten neben </a:t>
            </a:r>
            <a:r>
              <a:rPr lang="de-DE" sz="2400" dirty="0">
                <a:latin typeface="Times New Roman"/>
              </a:rPr>
              <a:t>formalen, technikimmanenten Kriterien zusätzlich durch die Qualität </a:t>
            </a:r>
            <a:r>
              <a:rPr lang="de-DE" sz="2400" dirty="0" smtClean="0">
                <a:latin typeface="Times New Roman"/>
              </a:rPr>
              <a:t>ihrer </a:t>
            </a:r>
            <a:r>
              <a:rPr lang="de-DE" sz="2400" dirty="0" smtClean="0">
                <a:solidFill>
                  <a:srgbClr val="FF0000"/>
                </a:solidFill>
                <a:latin typeface="Times New Roman"/>
              </a:rPr>
              <a:t>Wechselwirkung </a:t>
            </a:r>
            <a:r>
              <a:rPr lang="de-DE" sz="2400" dirty="0">
                <a:solidFill>
                  <a:srgbClr val="FF0000"/>
                </a:solidFill>
                <a:latin typeface="Times New Roman"/>
              </a:rPr>
              <a:t>mit den sozialen Systemen</a:t>
            </a:r>
            <a:r>
              <a:rPr lang="de-DE" sz="2400" dirty="0">
                <a:latin typeface="Times New Roman"/>
              </a:rPr>
              <a:t>, in denen sie zum Einsatz kommen und die </a:t>
            </a:r>
            <a:r>
              <a:rPr lang="de-DE" sz="2400" dirty="0" smtClean="0">
                <a:latin typeface="Times New Roman"/>
              </a:rPr>
              <a:t>sie dadurch </a:t>
            </a:r>
            <a:r>
              <a:rPr lang="de-DE" sz="2400" dirty="0" err="1">
                <a:latin typeface="Times New Roman"/>
              </a:rPr>
              <a:t>restrukturieren</a:t>
            </a:r>
            <a:r>
              <a:rPr lang="de-DE" sz="2400" dirty="0">
                <a:latin typeface="Times New Roman"/>
              </a:rPr>
              <a:t>. Die Qualität sozio-informatischer Forschung und Gestaltung </a:t>
            </a:r>
            <a:r>
              <a:rPr lang="de-DE" sz="2400" dirty="0" smtClean="0">
                <a:latin typeface="Times New Roman"/>
              </a:rPr>
              <a:t>zeigt sich </a:t>
            </a:r>
            <a:r>
              <a:rPr lang="de-DE" sz="2400" dirty="0">
                <a:latin typeface="Times New Roman"/>
              </a:rPr>
              <a:t>so letztlich in der Art, in der technische Artefakte von ihren Benutzern für </a:t>
            </a:r>
            <a:r>
              <a:rPr lang="de-DE" sz="2400" dirty="0" smtClean="0">
                <a:latin typeface="Times New Roman"/>
              </a:rPr>
              <a:t>den praktischen </a:t>
            </a:r>
            <a:r>
              <a:rPr lang="de-DE" sz="2400" dirty="0">
                <a:latin typeface="Times New Roman"/>
              </a:rPr>
              <a:t>Gebrauch angeeignet werden</a:t>
            </a:r>
            <a:r>
              <a:rPr lang="de-DE" sz="2400" dirty="0" smtClean="0">
                <a:latin typeface="Times New Roman"/>
              </a:rPr>
              <a:t>.</a:t>
            </a:r>
            <a:endParaRPr lang="de-DE" altLang="de-DE" sz="2400" dirty="0"/>
          </a:p>
        </p:txBody>
      </p:sp>
      <p:sp>
        <p:nvSpPr>
          <p:cNvPr id="4" name="Untertitel 2"/>
          <p:cNvSpPr txBox="1">
            <a:spLocks/>
          </p:cNvSpPr>
          <p:nvPr/>
        </p:nvSpPr>
        <p:spPr bwMode="auto">
          <a:xfrm>
            <a:off x="179512" y="5805264"/>
            <a:ext cx="8928992" cy="3600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 algn="r">
              <a:spcBef>
                <a:spcPct val="20000"/>
              </a:spcBef>
              <a:buClr>
                <a:srgbClr val="E87F35"/>
              </a:buClr>
              <a:defRPr/>
            </a:pPr>
            <a:r>
              <a:rPr lang="de-DE" sz="1200" kern="0" dirty="0">
                <a:latin typeface="+mn-lt"/>
              </a:rPr>
              <a:t>Rohde, </a:t>
            </a:r>
            <a:r>
              <a:rPr lang="de-DE" sz="1200" kern="0" dirty="0" smtClean="0">
                <a:latin typeface="+mn-lt"/>
              </a:rPr>
              <a:t>M. </a:t>
            </a:r>
            <a:r>
              <a:rPr lang="de-DE" sz="1200" kern="0" dirty="0">
                <a:latin typeface="+mn-lt"/>
              </a:rPr>
              <a:t>und Wulf, </a:t>
            </a:r>
            <a:r>
              <a:rPr lang="de-DE" sz="1200" kern="0" dirty="0" smtClean="0">
                <a:latin typeface="+mn-lt"/>
              </a:rPr>
              <a:t>V. </a:t>
            </a:r>
            <a:r>
              <a:rPr lang="de-DE" sz="1200" kern="0" dirty="0">
                <a:latin typeface="+mn-lt"/>
              </a:rPr>
              <a:t>(2011): Aktuelles Schlagwort: Sozio-Informatik. Informatik-Spektrum, Vol. 34, </a:t>
            </a:r>
            <a:r>
              <a:rPr lang="de-DE" sz="1200" kern="0" dirty="0" err="1">
                <a:latin typeface="+mn-lt"/>
              </a:rPr>
              <a:t>No</a:t>
            </a:r>
            <a:r>
              <a:rPr lang="de-DE" sz="1200" kern="0" dirty="0">
                <a:latin typeface="+mn-lt"/>
              </a:rPr>
              <a:t>. 2, 2011, 210-213.</a:t>
            </a:r>
            <a:endParaRPr kumimoji="0" lang="de-DE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058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298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430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27384"/>
            <a:ext cx="7772400" cy="1143000"/>
          </a:xfrm>
        </p:spPr>
        <p:txBody>
          <a:bodyPr/>
          <a:lstStyle/>
          <a:p>
            <a:r>
              <a:rPr lang="de-DE" altLang="de-DE" b="1" dirty="0" smtClean="0"/>
              <a:t>Seminar Design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980728"/>
            <a:ext cx="7772400" cy="2286000"/>
          </a:xfrm>
        </p:spPr>
        <p:txBody>
          <a:bodyPr/>
          <a:lstStyle/>
          <a:p>
            <a:r>
              <a:rPr lang="de-DE" altLang="de-DE" dirty="0"/>
              <a:t>Spezielle </a:t>
            </a:r>
            <a:r>
              <a:rPr lang="de-DE" altLang="de-DE" dirty="0" smtClean="0"/>
              <a:t>Aspekte </a:t>
            </a:r>
            <a:r>
              <a:rPr lang="de-DE" altLang="de-DE" dirty="0"/>
              <a:t>der </a:t>
            </a:r>
            <a:r>
              <a:rPr lang="de-DE" altLang="de-DE" dirty="0" smtClean="0"/>
              <a:t>Sozio-Informatik</a:t>
            </a:r>
          </a:p>
          <a:p>
            <a:pPr lvl="1"/>
            <a:r>
              <a:rPr lang="de-DE" altLang="de-DE" sz="2000" dirty="0"/>
              <a:t>ICT-Anwendung, soziale Praxis und gesellschaftliche Folgen </a:t>
            </a:r>
            <a:endParaRPr lang="de-DE" altLang="de-DE" sz="2000" dirty="0" smtClean="0"/>
          </a:p>
          <a:p>
            <a:pPr lvl="1"/>
            <a:r>
              <a:rPr lang="de-DE" altLang="de-DE" sz="2000" dirty="0" smtClean="0"/>
              <a:t>Gesellschaftlich </a:t>
            </a:r>
            <a:r>
              <a:rPr lang="de-DE" altLang="de-DE" sz="2000" dirty="0"/>
              <a:t>kontrovers diskutierte </a:t>
            </a:r>
            <a:r>
              <a:rPr lang="de-DE" altLang="de-DE" sz="2000" dirty="0" smtClean="0"/>
              <a:t>Themen </a:t>
            </a:r>
            <a:r>
              <a:rPr lang="de-DE" altLang="de-DE" sz="2000" dirty="0"/>
              <a:t>mit </a:t>
            </a:r>
            <a:r>
              <a:rPr lang="de-DE" altLang="de-DE" sz="2000" dirty="0" smtClean="0"/>
              <a:t>ICT-Bezug</a:t>
            </a:r>
            <a:endParaRPr lang="de-DE" altLang="de-DE" sz="2000" dirty="0"/>
          </a:p>
          <a:p>
            <a:r>
              <a:rPr lang="de-DE" altLang="de-DE" dirty="0"/>
              <a:t>Themen, die </a:t>
            </a:r>
            <a:r>
              <a:rPr lang="de-DE" altLang="de-DE" dirty="0" smtClean="0"/>
              <a:t>Sie/Euch </a:t>
            </a:r>
            <a:r>
              <a:rPr lang="de-DE" altLang="de-DE" dirty="0"/>
              <a:t>interessieren </a:t>
            </a:r>
            <a:endParaRPr lang="de-DE" altLang="de-DE" dirty="0" smtClean="0"/>
          </a:p>
          <a:p>
            <a:r>
              <a:rPr lang="de-DE" altLang="de-DE" dirty="0" smtClean="0"/>
              <a:t>„Gerichtsverhandlung“: Pro vs. Contra</a:t>
            </a:r>
          </a:p>
          <a:p>
            <a:pPr lvl="1"/>
            <a:r>
              <a:rPr lang="de-DE" altLang="de-DE" sz="2000" dirty="0" smtClean="0"/>
              <a:t>Position beziehen in gesellschaftlichen Debatten</a:t>
            </a:r>
          </a:p>
          <a:p>
            <a:pPr lvl="1"/>
            <a:endParaRPr lang="de-DE" altLang="de-DE" sz="2000" dirty="0"/>
          </a:p>
          <a:p>
            <a:r>
              <a:rPr lang="de-DE" altLang="de-DE" dirty="0" err="1" smtClean="0"/>
              <a:t>Specific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aspects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of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socio-informatics</a:t>
            </a:r>
            <a:endParaRPr lang="de-DE" altLang="de-DE" dirty="0"/>
          </a:p>
          <a:p>
            <a:pPr lvl="1"/>
            <a:r>
              <a:rPr lang="de-DE" altLang="de-DE" sz="2000" dirty="0" smtClean="0"/>
              <a:t>ICT-</a:t>
            </a:r>
            <a:r>
              <a:rPr lang="de-DE" altLang="de-DE" sz="2000" dirty="0" err="1" smtClean="0"/>
              <a:t>applications</a:t>
            </a:r>
            <a:r>
              <a:rPr lang="de-DE" altLang="de-DE" sz="2000" dirty="0" smtClean="0"/>
              <a:t>, </a:t>
            </a:r>
            <a:r>
              <a:rPr lang="de-DE" altLang="de-DE" sz="2000" dirty="0" err="1" smtClean="0"/>
              <a:t>social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practice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and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societal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impact</a:t>
            </a:r>
            <a:r>
              <a:rPr lang="de-DE" altLang="de-DE" sz="2000" dirty="0" smtClean="0"/>
              <a:t> </a:t>
            </a:r>
            <a:endParaRPr lang="de-DE" altLang="de-DE" sz="2000" dirty="0"/>
          </a:p>
          <a:p>
            <a:pPr lvl="1"/>
            <a:r>
              <a:rPr lang="de-DE" altLang="de-DE" sz="2000" dirty="0" err="1" smtClean="0"/>
              <a:t>Social</a:t>
            </a:r>
            <a:r>
              <a:rPr lang="de-DE" altLang="de-DE" sz="2000" dirty="0" smtClean="0"/>
              <a:t>/</a:t>
            </a:r>
            <a:r>
              <a:rPr lang="de-DE" altLang="de-DE" sz="2000" dirty="0" err="1" smtClean="0"/>
              <a:t>political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controverses</a:t>
            </a:r>
            <a:r>
              <a:rPr lang="de-DE" altLang="de-DE" sz="2000" dirty="0" smtClean="0"/>
              <a:t> on ICT</a:t>
            </a:r>
            <a:endParaRPr lang="de-DE" altLang="de-DE" sz="2000" dirty="0"/>
          </a:p>
          <a:p>
            <a:r>
              <a:rPr lang="de-DE" altLang="de-DE" dirty="0" smtClean="0"/>
              <a:t>Selected </a:t>
            </a:r>
            <a:r>
              <a:rPr lang="de-DE" altLang="de-DE" dirty="0" err="1" smtClean="0"/>
              <a:t>issues</a:t>
            </a:r>
            <a:r>
              <a:rPr lang="de-DE" altLang="de-DE" dirty="0" smtClean="0"/>
              <a:t>, </a:t>
            </a:r>
            <a:r>
              <a:rPr lang="de-DE" altLang="de-DE" dirty="0" err="1" smtClean="0"/>
              <a:t>that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you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are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interested</a:t>
            </a:r>
            <a:r>
              <a:rPr lang="de-DE" altLang="de-DE" dirty="0" smtClean="0"/>
              <a:t> in</a:t>
            </a:r>
            <a:endParaRPr lang="de-DE" altLang="de-DE" dirty="0"/>
          </a:p>
          <a:p>
            <a:r>
              <a:rPr lang="de-DE" altLang="de-DE" dirty="0" smtClean="0"/>
              <a:t>„Trial – </a:t>
            </a:r>
            <a:r>
              <a:rPr lang="de-DE" altLang="de-DE" dirty="0" err="1" smtClean="0"/>
              <a:t>Prosecutor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Attorney</a:t>
            </a:r>
            <a:r>
              <a:rPr lang="de-DE" altLang="de-DE" dirty="0" smtClean="0"/>
              <a:t>“: </a:t>
            </a:r>
            <a:r>
              <a:rPr lang="de-DE" altLang="de-DE" dirty="0"/>
              <a:t>Pro vs. Contra</a:t>
            </a:r>
          </a:p>
          <a:p>
            <a:pPr lvl="1"/>
            <a:r>
              <a:rPr lang="de-DE" altLang="de-DE" sz="2000" dirty="0" smtClean="0"/>
              <a:t>Take a </a:t>
            </a:r>
            <a:r>
              <a:rPr lang="de-DE" altLang="de-DE" sz="2000" dirty="0" err="1" smtClean="0"/>
              <a:t>stance</a:t>
            </a:r>
            <a:r>
              <a:rPr lang="de-DE" altLang="de-DE" sz="2000" dirty="0" smtClean="0"/>
              <a:t> in </a:t>
            </a:r>
            <a:r>
              <a:rPr lang="de-DE" altLang="de-DE" sz="2000" dirty="0" err="1" smtClean="0"/>
              <a:t>societal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debates</a:t>
            </a:r>
            <a:endParaRPr lang="de-DE" altLang="de-DE" sz="2000" dirty="0"/>
          </a:p>
          <a:p>
            <a:pPr lvl="1"/>
            <a:endParaRPr lang="de-DE" altLang="de-DE" sz="2000" dirty="0"/>
          </a:p>
        </p:txBody>
      </p:sp>
    </p:spTree>
    <p:extLst>
      <p:ext uri="{BB962C8B-B14F-4D97-AF65-F5344CB8AC3E}">
        <p14:creationId xmlns:p14="http://schemas.microsoft.com/office/powerpoint/2010/main" val="31409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125760"/>
            <a:ext cx="7772400" cy="1143000"/>
          </a:xfrm>
        </p:spPr>
        <p:txBody>
          <a:bodyPr/>
          <a:lstStyle/>
          <a:p>
            <a:r>
              <a:rPr lang="de-DE" altLang="de-DE" b="1" dirty="0" smtClean="0"/>
              <a:t>Seminar Design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268760"/>
            <a:ext cx="7772400" cy="2286000"/>
          </a:xfrm>
        </p:spPr>
        <p:txBody>
          <a:bodyPr/>
          <a:lstStyle/>
          <a:p>
            <a:r>
              <a:rPr lang="de-DE" altLang="de-DE" sz="2400" dirty="0" smtClean="0"/>
              <a:t>Lernziel</a:t>
            </a:r>
            <a:r>
              <a:rPr lang="de-DE" altLang="de-DE" sz="2400" dirty="0"/>
              <a:t>:</a:t>
            </a:r>
          </a:p>
          <a:p>
            <a:pPr lvl="1"/>
            <a:r>
              <a:rPr lang="de-DE" altLang="de-DE" sz="2000" dirty="0" smtClean="0"/>
              <a:t>Normal</a:t>
            </a:r>
            <a:r>
              <a:rPr lang="de-DE" altLang="de-DE" sz="2000" dirty="0"/>
              <a:t>: </a:t>
            </a:r>
            <a:r>
              <a:rPr lang="de-DE" altLang="de-DE" sz="2000" dirty="0" smtClean="0"/>
              <a:t>Wissenschaftliche Texte </a:t>
            </a:r>
            <a:r>
              <a:rPr lang="de-DE" altLang="de-DE" sz="2000" dirty="0"/>
              <a:t>lesen, </a:t>
            </a:r>
            <a:r>
              <a:rPr lang="de-DE" altLang="de-DE" sz="2000" dirty="0" smtClean="0"/>
              <a:t>Thema/Text </a:t>
            </a:r>
            <a:r>
              <a:rPr lang="de-DE" altLang="de-DE" sz="2000" dirty="0"/>
              <a:t>recherchieren und vorstellen, </a:t>
            </a:r>
            <a:r>
              <a:rPr lang="de-DE" altLang="de-DE" sz="2000" dirty="0" smtClean="0"/>
              <a:t>eigenständige Arbeit </a:t>
            </a:r>
            <a:r>
              <a:rPr lang="de-DE" altLang="de-DE" sz="2000" dirty="0"/>
              <a:t>verfassen</a:t>
            </a:r>
          </a:p>
          <a:p>
            <a:pPr lvl="1"/>
            <a:r>
              <a:rPr lang="de-DE" altLang="de-DE" sz="2000" dirty="0" smtClean="0"/>
              <a:t>Hier</a:t>
            </a:r>
            <a:r>
              <a:rPr lang="de-DE" altLang="de-DE" sz="2000" dirty="0"/>
              <a:t>: </a:t>
            </a:r>
            <a:r>
              <a:rPr lang="de-DE" altLang="de-DE" sz="2000" dirty="0" smtClean="0"/>
              <a:t>(nicht nur wissenschaftliche) Texte </a:t>
            </a:r>
            <a:r>
              <a:rPr lang="de-DE" altLang="de-DE" sz="2000" dirty="0"/>
              <a:t>lesen, </a:t>
            </a:r>
            <a:r>
              <a:rPr lang="de-DE" altLang="de-DE" sz="2000" dirty="0" smtClean="0"/>
              <a:t>Thema </a:t>
            </a:r>
            <a:r>
              <a:rPr lang="de-DE" altLang="de-DE" sz="2000" dirty="0"/>
              <a:t>recherchieren, </a:t>
            </a:r>
            <a:r>
              <a:rPr lang="de-DE" altLang="de-DE" sz="2000" dirty="0" smtClean="0"/>
              <a:t>Standpunkte einnehmen  (Seitenwechsel), </a:t>
            </a:r>
            <a:r>
              <a:rPr lang="de-DE" altLang="de-DE" sz="2000" dirty="0"/>
              <a:t>vertreten, diskutieren, reflektieren, ü</a:t>
            </a:r>
            <a:r>
              <a:rPr lang="de-DE" altLang="de-DE" sz="2000" dirty="0" smtClean="0"/>
              <a:t>berzeugen</a:t>
            </a:r>
            <a:r>
              <a:rPr lang="de-DE" altLang="de-DE" sz="2000" dirty="0"/>
              <a:t>, </a:t>
            </a:r>
            <a:r>
              <a:rPr lang="de-DE" altLang="de-DE" sz="2000" dirty="0" smtClean="0"/>
              <a:t>Positionspapiere</a:t>
            </a:r>
            <a:r>
              <a:rPr lang="de-DE" altLang="de-DE" sz="2000" dirty="0"/>
              <a:t>, aktive </a:t>
            </a:r>
            <a:r>
              <a:rPr lang="de-DE" altLang="de-DE" sz="2000" dirty="0" smtClean="0"/>
              <a:t>Vor- </a:t>
            </a:r>
            <a:r>
              <a:rPr lang="de-DE" altLang="de-DE" sz="2000" dirty="0"/>
              <a:t>und </a:t>
            </a:r>
            <a:r>
              <a:rPr lang="de-DE" altLang="de-DE" sz="2000" dirty="0" smtClean="0"/>
              <a:t>Nachbereitung</a:t>
            </a:r>
          </a:p>
          <a:p>
            <a:r>
              <a:rPr lang="de-DE" altLang="de-DE" sz="2400" dirty="0" err="1" smtClean="0"/>
              <a:t>Scope</a:t>
            </a:r>
            <a:r>
              <a:rPr lang="de-DE" altLang="de-DE" sz="2400" dirty="0" smtClean="0"/>
              <a:t>:</a:t>
            </a:r>
            <a:endParaRPr lang="de-DE" altLang="de-DE" sz="2400" dirty="0"/>
          </a:p>
          <a:p>
            <a:pPr lvl="1"/>
            <a:r>
              <a:rPr lang="de-DE" altLang="de-DE" sz="2000" dirty="0" err="1" smtClean="0"/>
              <a:t>Usually</a:t>
            </a:r>
            <a:r>
              <a:rPr lang="de-DE" altLang="de-DE" sz="2000" dirty="0" smtClean="0"/>
              <a:t>: Scientific </a:t>
            </a:r>
            <a:r>
              <a:rPr lang="de-DE" altLang="de-DE" sz="2000" dirty="0" err="1" smtClean="0"/>
              <a:t>reading</a:t>
            </a:r>
            <a:r>
              <a:rPr lang="de-DE" altLang="de-DE" sz="2000" dirty="0" smtClean="0"/>
              <a:t>, </a:t>
            </a:r>
            <a:r>
              <a:rPr lang="de-DE" altLang="de-DE" sz="2000" dirty="0" err="1" smtClean="0"/>
              <a:t>text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research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and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presentation</a:t>
            </a:r>
            <a:r>
              <a:rPr lang="de-DE" altLang="de-DE" sz="2000" dirty="0" smtClean="0"/>
              <a:t>, </a:t>
            </a:r>
            <a:r>
              <a:rPr lang="de-DE" altLang="de-DE" sz="2000" dirty="0" err="1" smtClean="0"/>
              <a:t>writing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own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study</a:t>
            </a:r>
            <a:endParaRPr lang="de-DE" altLang="de-DE" sz="2000" dirty="0"/>
          </a:p>
          <a:p>
            <a:pPr lvl="1"/>
            <a:r>
              <a:rPr lang="de-DE" altLang="de-DE" sz="2000" dirty="0" err="1" smtClean="0"/>
              <a:t>Actually</a:t>
            </a:r>
            <a:r>
              <a:rPr lang="de-DE" altLang="de-DE" sz="2000" dirty="0" smtClean="0"/>
              <a:t>: (not </a:t>
            </a:r>
            <a:r>
              <a:rPr lang="de-DE" altLang="de-DE" sz="2000" dirty="0" err="1" smtClean="0"/>
              <a:t>only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scientific</a:t>
            </a:r>
            <a:r>
              <a:rPr lang="de-DE" altLang="de-DE" sz="2000" dirty="0" smtClean="0"/>
              <a:t>) </a:t>
            </a:r>
            <a:r>
              <a:rPr lang="de-DE" altLang="de-DE" sz="2000" dirty="0" err="1" smtClean="0"/>
              <a:t>reading</a:t>
            </a:r>
            <a:r>
              <a:rPr lang="de-DE" altLang="de-DE" sz="2000" dirty="0" smtClean="0"/>
              <a:t>, </a:t>
            </a:r>
            <a:r>
              <a:rPr lang="de-DE" altLang="de-DE" sz="2000" dirty="0" err="1" smtClean="0"/>
              <a:t>research</a:t>
            </a:r>
            <a:r>
              <a:rPr lang="de-DE" altLang="de-DE" sz="2000" dirty="0" smtClean="0"/>
              <a:t> in </a:t>
            </a:r>
            <a:r>
              <a:rPr lang="de-DE" altLang="de-DE" sz="2000" dirty="0" err="1" smtClean="0"/>
              <a:t>socially</a:t>
            </a:r>
            <a:r>
              <a:rPr lang="de-DE" altLang="de-DE" sz="2000" dirty="0" smtClean="0"/>
              <a:t> relevant </a:t>
            </a:r>
            <a:r>
              <a:rPr lang="de-DE" altLang="de-DE" sz="2000" dirty="0" err="1" smtClean="0"/>
              <a:t>topics</a:t>
            </a:r>
            <a:r>
              <a:rPr lang="de-DE" altLang="de-DE" sz="2000" dirty="0" smtClean="0"/>
              <a:t>, </a:t>
            </a:r>
            <a:r>
              <a:rPr lang="de-DE" altLang="de-DE" sz="2000" dirty="0" err="1" smtClean="0"/>
              <a:t>developing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and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defending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own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perspective</a:t>
            </a:r>
            <a:r>
              <a:rPr lang="de-DE" altLang="de-DE" sz="2000" dirty="0" smtClean="0"/>
              <a:t>, </a:t>
            </a:r>
            <a:r>
              <a:rPr lang="de-DE" altLang="de-DE" sz="2000" dirty="0" err="1" smtClean="0"/>
              <a:t>discussion</a:t>
            </a:r>
            <a:r>
              <a:rPr lang="de-DE" altLang="de-DE" sz="2000" dirty="0" smtClean="0"/>
              <a:t>, </a:t>
            </a:r>
            <a:r>
              <a:rPr lang="de-DE" altLang="de-DE" sz="2000" dirty="0" err="1" smtClean="0"/>
              <a:t>reflection</a:t>
            </a:r>
            <a:r>
              <a:rPr lang="de-DE" altLang="de-DE" sz="2000" dirty="0" smtClean="0"/>
              <a:t>, </a:t>
            </a:r>
            <a:r>
              <a:rPr lang="de-DE" altLang="de-DE" sz="2000" dirty="0" err="1" smtClean="0"/>
              <a:t>writing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position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papers</a:t>
            </a:r>
            <a:r>
              <a:rPr lang="de-DE" altLang="de-DE" sz="2000" dirty="0" smtClean="0"/>
              <a:t>, </a:t>
            </a:r>
            <a:r>
              <a:rPr lang="de-DE" altLang="de-DE" sz="2000" dirty="0" err="1" smtClean="0"/>
              <a:t>active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preparation</a:t>
            </a:r>
            <a:endParaRPr lang="de-DE" altLang="de-DE" sz="2000" dirty="0"/>
          </a:p>
          <a:p>
            <a:pPr lvl="1"/>
            <a:endParaRPr lang="de-DE" altLang="de-DE" sz="2000" dirty="0"/>
          </a:p>
        </p:txBody>
      </p:sp>
    </p:spTree>
    <p:extLst>
      <p:ext uri="{BB962C8B-B14F-4D97-AF65-F5344CB8AC3E}">
        <p14:creationId xmlns:p14="http://schemas.microsoft.com/office/powerpoint/2010/main" val="22179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27584" y="116632"/>
            <a:ext cx="7772400" cy="1143000"/>
          </a:xfrm>
        </p:spPr>
        <p:txBody>
          <a:bodyPr/>
          <a:lstStyle/>
          <a:p>
            <a:r>
              <a:rPr lang="de-DE" altLang="de-DE" b="1" dirty="0" smtClean="0"/>
              <a:t>Scenario: Trial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431032"/>
            <a:ext cx="7772400" cy="2286000"/>
          </a:xfrm>
        </p:spPr>
        <p:txBody>
          <a:bodyPr/>
          <a:lstStyle/>
          <a:p>
            <a:r>
              <a:rPr lang="de-DE" altLang="de-DE" sz="2400" dirty="0" err="1" smtClean="0"/>
              <a:t>Prosector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and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Attourney</a:t>
            </a:r>
            <a:r>
              <a:rPr lang="de-DE" altLang="de-DE" sz="2400" dirty="0" smtClean="0"/>
              <a:t>, Pro </a:t>
            </a:r>
            <a:r>
              <a:rPr lang="de-DE" altLang="de-DE" sz="2400" dirty="0"/>
              <a:t>&amp; </a:t>
            </a:r>
            <a:r>
              <a:rPr lang="de-DE" altLang="de-DE" sz="2400" dirty="0" smtClean="0"/>
              <a:t>Contra</a:t>
            </a:r>
          </a:p>
          <a:p>
            <a:r>
              <a:rPr lang="de-DE" altLang="de-DE" sz="2400" dirty="0"/>
              <a:t>x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participants</a:t>
            </a:r>
            <a:r>
              <a:rPr lang="de-DE" altLang="de-DE" sz="2400" dirty="0" smtClean="0"/>
              <a:t>, </a:t>
            </a:r>
            <a:r>
              <a:rPr lang="de-DE" altLang="de-DE" sz="2400" dirty="0" smtClean="0"/>
              <a:t>x </a:t>
            </a:r>
            <a:r>
              <a:rPr lang="de-DE" altLang="de-DE" sz="2400" dirty="0" err="1" smtClean="0"/>
              <a:t>slots</a:t>
            </a:r>
            <a:r>
              <a:rPr lang="de-DE" altLang="de-DE" sz="2400" dirty="0" smtClean="0"/>
              <a:t>/</a:t>
            </a:r>
            <a:r>
              <a:rPr lang="de-DE" altLang="de-DE" sz="2400" dirty="0" err="1" smtClean="0"/>
              <a:t>topics</a:t>
            </a:r>
            <a:endParaRPr lang="de-DE" altLang="de-DE" sz="2400" dirty="0"/>
          </a:p>
          <a:p>
            <a:r>
              <a:rPr lang="de-DE" altLang="de-DE" sz="2400" dirty="0"/>
              <a:t>x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topics</a:t>
            </a:r>
            <a:r>
              <a:rPr lang="de-DE" altLang="de-DE" sz="2400" dirty="0" smtClean="0"/>
              <a:t> </a:t>
            </a:r>
            <a:r>
              <a:rPr lang="de-DE" altLang="de-DE" sz="2400" dirty="0"/>
              <a:t>x 2 </a:t>
            </a:r>
            <a:r>
              <a:rPr lang="de-DE" altLang="de-DE" sz="2400" dirty="0" err="1" smtClean="0"/>
              <a:t>actors</a:t>
            </a:r>
            <a:r>
              <a:rPr lang="de-DE" altLang="de-DE" sz="2400" dirty="0" smtClean="0"/>
              <a:t> (bi-</a:t>
            </a:r>
            <a:r>
              <a:rPr lang="de-DE" altLang="de-DE" sz="2400" dirty="0" err="1" smtClean="0"/>
              <a:t>weekly</a:t>
            </a:r>
            <a:r>
              <a:rPr lang="de-DE" altLang="de-DE" sz="2400" dirty="0" smtClean="0"/>
              <a:t> </a:t>
            </a:r>
            <a:r>
              <a:rPr lang="de-DE" altLang="de-DE" sz="2400" dirty="0"/>
              <a:t>+ </a:t>
            </a:r>
            <a:r>
              <a:rPr lang="de-DE" altLang="de-DE" sz="2400" dirty="0" err="1" smtClean="0"/>
              <a:t>free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slots</a:t>
            </a:r>
            <a:r>
              <a:rPr lang="de-DE" altLang="de-DE" sz="2400" dirty="0" smtClean="0"/>
              <a:t>)</a:t>
            </a:r>
            <a:endParaRPr lang="de-DE" altLang="de-DE" sz="2400" dirty="0"/>
          </a:p>
          <a:p>
            <a:r>
              <a:rPr lang="de-DE" altLang="de-DE" sz="2400" dirty="0" err="1" smtClean="0"/>
              <a:t>free</a:t>
            </a:r>
            <a:r>
              <a:rPr lang="de-DE" altLang="de-DE" sz="2400" dirty="0" smtClean="0"/>
              <a:t> </a:t>
            </a:r>
            <a:r>
              <a:rPr lang="de-DE" altLang="de-DE" sz="2400" dirty="0" err="1"/>
              <a:t>slots</a:t>
            </a:r>
            <a:r>
              <a:rPr lang="de-DE" altLang="de-DE" sz="2400" dirty="0"/>
              <a:t>: </a:t>
            </a:r>
            <a:r>
              <a:rPr lang="de-DE" altLang="de-DE" sz="2400" dirty="0" err="1" smtClean="0"/>
              <a:t>seminar</a:t>
            </a:r>
            <a:r>
              <a:rPr lang="de-DE" altLang="de-DE" sz="2400" dirty="0" smtClean="0"/>
              <a:t> design</a:t>
            </a:r>
            <a:r>
              <a:rPr lang="de-DE" altLang="de-DE" sz="2400" dirty="0"/>
              <a:t>, </a:t>
            </a:r>
            <a:r>
              <a:rPr lang="de-DE" altLang="de-DE" sz="2400" dirty="0" err="1" smtClean="0"/>
              <a:t>concept</a:t>
            </a:r>
            <a:r>
              <a:rPr lang="de-DE" altLang="de-DE" sz="2400" dirty="0" smtClean="0"/>
              <a:t>, </a:t>
            </a:r>
            <a:r>
              <a:rPr lang="de-DE" altLang="de-DE" sz="2400" dirty="0" err="1" smtClean="0"/>
              <a:t>process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evaluation</a:t>
            </a:r>
            <a:r>
              <a:rPr lang="de-DE" altLang="de-DE" sz="2400" dirty="0" smtClean="0"/>
              <a:t>, </a:t>
            </a:r>
            <a:r>
              <a:rPr lang="de-DE" altLang="de-DE" sz="2400" dirty="0" err="1" smtClean="0"/>
              <a:t>free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questions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to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the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teacher</a:t>
            </a:r>
            <a:r>
              <a:rPr lang="de-DE" altLang="de-DE" sz="2400" dirty="0" smtClean="0"/>
              <a:t> etc</a:t>
            </a:r>
            <a:r>
              <a:rPr lang="de-DE" altLang="de-DE" sz="2400" dirty="0"/>
              <a:t>. </a:t>
            </a:r>
          </a:p>
          <a:p>
            <a:pPr lvl="1"/>
            <a:r>
              <a:rPr lang="de-DE" altLang="de-DE" sz="1800" dirty="0" err="1" smtClean="0"/>
              <a:t>Self</a:t>
            </a:r>
            <a:r>
              <a:rPr lang="de-DE" altLang="de-DE" sz="1800" dirty="0" smtClean="0"/>
              <a:t> </a:t>
            </a:r>
            <a:r>
              <a:rPr lang="de-DE" altLang="de-DE" sz="1800" dirty="0" err="1" smtClean="0"/>
              <a:t>understanding</a:t>
            </a:r>
            <a:r>
              <a:rPr lang="de-DE" altLang="de-DE" sz="1800" dirty="0" smtClean="0"/>
              <a:t>: </a:t>
            </a:r>
            <a:r>
              <a:rPr lang="de-DE" altLang="de-DE" sz="1800" dirty="0" err="1" smtClean="0"/>
              <a:t>What</a:t>
            </a:r>
            <a:r>
              <a:rPr lang="de-DE" altLang="de-DE" sz="1800" dirty="0" smtClean="0"/>
              <a:t> </a:t>
            </a:r>
            <a:r>
              <a:rPr lang="de-DE" altLang="de-DE" sz="1800" dirty="0" err="1" smtClean="0"/>
              <a:t>is</a:t>
            </a:r>
            <a:r>
              <a:rPr lang="de-DE" altLang="de-DE" sz="1800" dirty="0" smtClean="0"/>
              <a:t> </a:t>
            </a:r>
            <a:r>
              <a:rPr lang="de-DE" altLang="de-DE" sz="1800" dirty="0"/>
              <a:t>SI? WI </a:t>
            </a:r>
            <a:r>
              <a:rPr lang="de-DE" altLang="de-DE" sz="1800" dirty="0" err="1"/>
              <a:t>vs</a:t>
            </a:r>
            <a:r>
              <a:rPr lang="de-DE" altLang="de-DE" sz="1800" dirty="0"/>
              <a:t> IS </a:t>
            </a:r>
            <a:r>
              <a:rPr lang="de-DE" altLang="de-DE" sz="1800" dirty="0" err="1"/>
              <a:t>vs</a:t>
            </a:r>
            <a:r>
              <a:rPr lang="de-DE" altLang="de-DE" sz="1800" dirty="0"/>
              <a:t> </a:t>
            </a:r>
            <a:r>
              <a:rPr lang="de-DE" altLang="de-DE" sz="1800" dirty="0" err="1" smtClean="0"/>
              <a:t>Informatics</a:t>
            </a:r>
            <a:r>
              <a:rPr lang="de-DE" altLang="de-DE" sz="1800" dirty="0" smtClean="0"/>
              <a:t> </a:t>
            </a:r>
            <a:r>
              <a:rPr lang="de-DE" altLang="de-DE" sz="1800" dirty="0" err="1"/>
              <a:t>vs</a:t>
            </a:r>
            <a:r>
              <a:rPr lang="de-DE" altLang="de-DE" sz="1800" dirty="0"/>
              <a:t> </a:t>
            </a:r>
            <a:r>
              <a:rPr lang="de-DE" altLang="de-DE" sz="1800" dirty="0" smtClean="0"/>
              <a:t>HCI</a:t>
            </a:r>
            <a:endParaRPr lang="de-DE" altLang="de-DE" sz="1800" dirty="0"/>
          </a:p>
          <a:p>
            <a:pPr lvl="1"/>
            <a:r>
              <a:rPr lang="de-DE" altLang="de-DE" sz="1800" dirty="0" err="1" smtClean="0"/>
              <a:t>Methods</a:t>
            </a:r>
            <a:endParaRPr lang="de-DE" altLang="de-DE" sz="1800" dirty="0"/>
          </a:p>
          <a:p>
            <a:pPr lvl="1"/>
            <a:r>
              <a:rPr lang="de-DE" altLang="de-DE" sz="1800" dirty="0" smtClean="0"/>
              <a:t>Master </a:t>
            </a:r>
            <a:r>
              <a:rPr lang="de-DE" altLang="de-DE" sz="1800" dirty="0" err="1" smtClean="0"/>
              <a:t>program</a:t>
            </a:r>
            <a:r>
              <a:rPr lang="de-DE" altLang="de-DE" sz="1800" dirty="0" smtClean="0"/>
              <a:t>, </a:t>
            </a:r>
            <a:r>
              <a:rPr lang="de-DE" altLang="de-DE" sz="1800" dirty="0" err="1" smtClean="0"/>
              <a:t>quality</a:t>
            </a:r>
            <a:r>
              <a:rPr lang="de-DE" altLang="de-DE" sz="1800" dirty="0" smtClean="0"/>
              <a:t>, </a:t>
            </a:r>
            <a:r>
              <a:rPr lang="de-DE" altLang="de-DE" sz="1800" dirty="0" err="1" smtClean="0"/>
              <a:t>improvements</a:t>
            </a:r>
            <a:r>
              <a:rPr lang="de-DE" altLang="de-DE" sz="1800" dirty="0" smtClean="0"/>
              <a:t> etc.</a:t>
            </a:r>
            <a:endParaRPr lang="de-DE" altLang="de-DE" sz="1800" dirty="0"/>
          </a:p>
          <a:p>
            <a:pPr lvl="1"/>
            <a:r>
              <a:rPr lang="de-DE" altLang="de-DE" sz="1800" dirty="0" smtClean="0"/>
              <a:t>Practice </a:t>
            </a:r>
            <a:r>
              <a:rPr lang="de-DE" altLang="de-DE" sz="1800" dirty="0" err="1" smtClean="0"/>
              <a:t>orientation</a:t>
            </a:r>
            <a:r>
              <a:rPr lang="de-DE" altLang="de-DE" sz="1800" dirty="0" smtClean="0"/>
              <a:t>: </a:t>
            </a:r>
            <a:r>
              <a:rPr lang="de-DE" altLang="de-DE" sz="1800" dirty="0" err="1"/>
              <a:t>Context</a:t>
            </a:r>
            <a:r>
              <a:rPr lang="de-DE" altLang="de-DE" sz="1800" dirty="0"/>
              <a:t> </a:t>
            </a:r>
            <a:r>
              <a:rPr lang="de-DE" altLang="de-DE" sz="1800" dirty="0" err="1"/>
              <a:t>matters</a:t>
            </a:r>
            <a:r>
              <a:rPr lang="de-DE" altLang="de-DE" sz="1800" dirty="0"/>
              <a:t> </a:t>
            </a:r>
            <a:r>
              <a:rPr lang="de-DE" altLang="de-DE" sz="1800" dirty="0" err="1"/>
              <a:t>or</a:t>
            </a:r>
            <a:r>
              <a:rPr lang="de-DE" altLang="de-DE" sz="1800" dirty="0"/>
              <a:t> not? Design </a:t>
            </a:r>
            <a:r>
              <a:rPr lang="de-DE" altLang="de-DE" sz="1800" dirty="0" err="1"/>
              <a:t>case</a:t>
            </a:r>
            <a:r>
              <a:rPr lang="de-DE" altLang="de-DE" sz="1800" dirty="0"/>
              <a:t> </a:t>
            </a:r>
            <a:r>
              <a:rPr lang="de-DE" altLang="de-DE" sz="1800" dirty="0" err="1"/>
              <a:t>studies</a:t>
            </a:r>
            <a:r>
              <a:rPr lang="de-DE" altLang="de-DE" sz="1800" dirty="0"/>
              <a:t> </a:t>
            </a:r>
            <a:r>
              <a:rPr lang="de-DE" altLang="de-DE" sz="1800" dirty="0" err="1" smtClean="0"/>
              <a:t>and</a:t>
            </a:r>
            <a:r>
              <a:rPr lang="de-DE" altLang="de-DE" sz="1800" dirty="0" smtClean="0"/>
              <a:t> </a:t>
            </a:r>
            <a:r>
              <a:rPr lang="de-DE" altLang="de-DE" sz="1800" dirty="0" err="1" smtClean="0"/>
              <a:t>theory</a:t>
            </a:r>
            <a:endParaRPr lang="de-DE" altLang="de-DE" sz="1800" dirty="0"/>
          </a:p>
          <a:p>
            <a:pPr lvl="1"/>
            <a:r>
              <a:rPr lang="de-DE" altLang="de-DE" sz="1800" dirty="0"/>
              <a:t>	</a:t>
            </a:r>
            <a:r>
              <a:rPr lang="de-DE" altLang="de-DE" sz="1800" dirty="0" smtClean="0"/>
              <a:t>…</a:t>
            </a: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168576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27584" y="116632"/>
            <a:ext cx="7772400" cy="1143000"/>
          </a:xfrm>
        </p:spPr>
        <p:txBody>
          <a:bodyPr/>
          <a:lstStyle/>
          <a:p>
            <a:r>
              <a:rPr lang="de-DE" altLang="de-DE" b="1" dirty="0"/>
              <a:t>Gerichtsverhandlung</a:t>
            </a:r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431032"/>
            <a:ext cx="7772400" cy="2286000"/>
          </a:xfrm>
        </p:spPr>
        <p:txBody>
          <a:bodyPr/>
          <a:lstStyle/>
          <a:p>
            <a:r>
              <a:rPr lang="de-DE" altLang="de-DE" sz="2400" dirty="0" smtClean="0"/>
              <a:t>Ankläger </a:t>
            </a:r>
            <a:r>
              <a:rPr lang="de-DE" altLang="de-DE" sz="2400" dirty="0"/>
              <a:t>und </a:t>
            </a:r>
            <a:r>
              <a:rPr lang="de-DE" altLang="de-DE" sz="2400" dirty="0" smtClean="0"/>
              <a:t>Verteidiger, Pro </a:t>
            </a:r>
            <a:r>
              <a:rPr lang="de-DE" altLang="de-DE" sz="2400" dirty="0"/>
              <a:t>&amp; </a:t>
            </a:r>
            <a:r>
              <a:rPr lang="de-DE" altLang="de-DE" sz="2400" dirty="0" smtClean="0"/>
              <a:t>Contra</a:t>
            </a:r>
          </a:p>
          <a:p>
            <a:r>
              <a:rPr lang="de-DE" altLang="de-DE" sz="2400" dirty="0"/>
              <a:t>x</a:t>
            </a:r>
            <a:r>
              <a:rPr lang="de-DE" altLang="de-DE" sz="2400" dirty="0" smtClean="0"/>
              <a:t> </a:t>
            </a:r>
            <a:r>
              <a:rPr lang="de-DE" altLang="de-DE" sz="2400" dirty="0" err="1"/>
              <a:t>TeilnehmerInnen</a:t>
            </a:r>
            <a:r>
              <a:rPr lang="de-DE" altLang="de-DE" sz="2400" dirty="0"/>
              <a:t>, </a:t>
            </a:r>
            <a:r>
              <a:rPr lang="de-DE" altLang="de-DE" sz="2400" dirty="0"/>
              <a:t>x</a:t>
            </a:r>
            <a:r>
              <a:rPr lang="de-DE" altLang="de-DE" sz="2400" dirty="0" smtClean="0"/>
              <a:t> </a:t>
            </a:r>
            <a:r>
              <a:rPr lang="de-DE" altLang="de-DE" sz="2400" dirty="0" smtClean="0"/>
              <a:t>Termine</a:t>
            </a:r>
            <a:endParaRPr lang="de-DE" altLang="de-DE" sz="2400" dirty="0"/>
          </a:p>
          <a:p>
            <a:r>
              <a:rPr lang="de-DE" altLang="de-DE" sz="2400" dirty="0"/>
              <a:t>x</a:t>
            </a:r>
            <a:r>
              <a:rPr lang="de-DE" altLang="de-DE" sz="2400" dirty="0" smtClean="0"/>
              <a:t> </a:t>
            </a:r>
            <a:r>
              <a:rPr lang="de-DE" altLang="de-DE" sz="2400" dirty="0" smtClean="0"/>
              <a:t>Themen </a:t>
            </a:r>
            <a:r>
              <a:rPr lang="de-DE" altLang="de-DE" sz="2400" dirty="0"/>
              <a:t>x 2 </a:t>
            </a:r>
            <a:r>
              <a:rPr lang="de-DE" altLang="de-DE" sz="2400" dirty="0" smtClean="0"/>
              <a:t>Akteure (zweiwöchentlich </a:t>
            </a:r>
            <a:r>
              <a:rPr lang="de-DE" altLang="de-DE" sz="2400" dirty="0"/>
              <a:t>+ </a:t>
            </a:r>
            <a:r>
              <a:rPr lang="de-DE" altLang="de-DE" sz="2400" dirty="0" smtClean="0"/>
              <a:t>freier </a:t>
            </a:r>
            <a:r>
              <a:rPr lang="de-DE" altLang="de-DE" sz="2400" dirty="0" err="1" smtClean="0"/>
              <a:t>slot</a:t>
            </a:r>
            <a:r>
              <a:rPr lang="de-DE" altLang="de-DE" sz="2400" dirty="0" smtClean="0"/>
              <a:t>)</a:t>
            </a:r>
            <a:endParaRPr lang="de-DE" altLang="de-DE" sz="2400" dirty="0"/>
          </a:p>
          <a:p>
            <a:r>
              <a:rPr lang="de-DE" altLang="de-DE" sz="2400" dirty="0" smtClean="0"/>
              <a:t>Freier </a:t>
            </a:r>
            <a:r>
              <a:rPr lang="de-DE" altLang="de-DE" sz="2400" dirty="0" err="1" smtClean="0"/>
              <a:t>slot</a:t>
            </a:r>
            <a:r>
              <a:rPr lang="de-DE" altLang="de-DE" sz="2400" dirty="0" smtClean="0"/>
              <a:t>: Veranstaltungsdesign</a:t>
            </a:r>
            <a:r>
              <a:rPr lang="de-DE" altLang="de-DE" sz="2400" dirty="0"/>
              <a:t>, </a:t>
            </a:r>
            <a:r>
              <a:rPr lang="de-DE" altLang="de-DE" sz="2400" dirty="0" smtClean="0"/>
              <a:t>Konzeption</a:t>
            </a:r>
            <a:r>
              <a:rPr lang="de-DE" altLang="de-DE" sz="2400" dirty="0"/>
              <a:t>, </a:t>
            </a:r>
            <a:r>
              <a:rPr lang="de-DE" altLang="de-DE" sz="2400" dirty="0" smtClean="0"/>
              <a:t>Durchführung </a:t>
            </a:r>
            <a:r>
              <a:rPr lang="de-DE" altLang="de-DE" sz="2400" dirty="0"/>
              <a:t>evaluieren, freie </a:t>
            </a:r>
            <a:r>
              <a:rPr lang="de-DE" altLang="de-DE" sz="2400" dirty="0" smtClean="0"/>
              <a:t>Fragen </a:t>
            </a:r>
            <a:r>
              <a:rPr lang="de-DE" altLang="de-DE" sz="2400" dirty="0"/>
              <a:t>an den </a:t>
            </a:r>
            <a:r>
              <a:rPr lang="de-DE" altLang="de-DE" sz="2400" dirty="0" smtClean="0"/>
              <a:t>Dozenten </a:t>
            </a:r>
            <a:r>
              <a:rPr lang="de-DE" altLang="de-DE" sz="2400" dirty="0"/>
              <a:t>etc. </a:t>
            </a:r>
          </a:p>
          <a:p>
            <a:pPr lvl="1"/>
            <a:r>
              <a:rPr lang="de-DE" altLang="de-DE" sz="1800" dirty="0" smtClean="0"/>
              <a:t>Selbstverständnis</a:t>
            </a:r>
            <a:r>
              <a:rPr lang="de-DE" altLang="de-DE" sz="1800" dirty="0"/>
              <a:t>: Was ist SI? WI </a:t>
            </a:r>
            <a:r>
              <a:rPr lang="de-DE" altLang="de-DE" sz="1800" dirty="0" err="1"/>
              <a:t>vs</a:t>
            </a:r>
            <a:r>
              <a:rPr lang="de-DE" altLang="de-DE" sz="1800" dirty="0"/>
              <a:t> IS </a:t>
            </a:r>
            <a:r>
              <a:rPr lang="de-DE" altLang="de-DE" sz="1800" dirty="0" err="1"/>
              <a:t>vs</a:t>
            </a:r>
            <a:r>
              <a:rPr lang="de-DE" altLang="de-DE" sz="1800" dirty="0"/>
              <a:t> Informatik </a:t>
            </a:r>
            <a:r>
              <a:rPr lang="de-DE" altLang="de-DE" sz="1800" dirty="0" err="1"/>
              <a:t>vs</a:t>
            </a:r>
            <a:r>
              <a:rPr lang="de-DE" altLang="de-DE" sz="1800" dirty="0"/>
              <a:t> </a:t>
            </a:r>
            <a:r>
              <a:rPr lang="de-DE" altLang="de-DE" sz="1800" dirty="0" err="1"/>
              <a:t>IuG</a:t>
            </a:r>
            <a:r>
              <a:rPr lang="de-DE" altLang="de-DE" sz="1800" dirty="0"/>
              <a:t> </a:t>
            </a:r>
            <a:r>
              <a:rPr lang="de-DE" altLang="de-DE" sz="1800" dirty="0" err="1"/>
              <a:t>vs</a:t>
            </a:r>
            <a:r>
              <a:rPr lang="de-DE" altLang="de-DE" sz="1800" dirty="0"/>
              <a:t> HCI</a:t>
            </a:r>
          </a:p>
          <a:p>
            <a:pPr lvl="1"/>
            <a:r>
              <a:rPr lang="de-DE" altLang="de-DE" sz="1800" dirty="0" smtClean="0"/>
              <a:t>Methoden</a:t>
            </a:r>
            <a:endParaRPr lang="de-DE" altLang="de-DE" sz="1800" dirty="0"/>
          </a:p>
          <a:p>
            <a:pPr lvl="1"/>
            <a:r>
              <a:rPr lang="de-DE" altLang="de-DE" sz="1800" dirty="0" smtClean="0"/>
              <a:t>Studiengang</a:t>
            </a:r>
            <a:r>
              <a:rPr lang="de-DE" altLang="de-DE" sz="1800" dirty="0"/>
              <a:t>, Lehrinhalte, Optimierung</a:t>
            </a:r>
          </a:p>
          <a:p>
            <a:pPr lvl="1"/>
            <a:r>
              <a:rPr lang="de-DE" altLang="de-DE" sz="1800" dirty="0" smtClean="0"/>
              <a:t>Praxisfundierung</a:t>
            </a:r>
            <a:r>
              <a:rPr lang="de-DE" altLang="de-DE" sz="1800" dirty="0"/>
              <a:t>: </a:t>
            </a:r>
            <a:r>
              <a:rPr lang="de-DE" altLang="de-DE" sz="1800" dirty="0" err="1"/>
              <a:t>Context</a:t>
            </a:r>
            <a:r>
              <a:rPr lang="de-DE" altLang="de-DE" sz="1800" dirty="0"/>
              <a:t> </a:t>
            </a:r>
            <a:r>
              <a:rPr lang="de-DE" altLang="de-DE" sz="1800" dirty="0" err="1"/>
              <a:t>matters</a:t>
            </a:r>
            <a:r>
              <a:rPr lang="de-DE" altLang="de-DE" sz="1800" dirty="0"/>
              <a:t> </a:t>
            </a:r>
            <a:r>
              <a:rPr lang="de-DE" altLang="de-DE" sz="1800" dirty="0" err="1"/>
              <a:t>or</a:t>
            </a:r>
            <a:r>
              <a:rPr lang="de-DE" altLang="de-DE" sz="1800" dirty="0"/>
              <a:t> not? Design </a:t>
            </a:r>
            <a:r>
              <a:rPr lang="de-DE" altLang="de-DE" sz="1800" dirty="0" err="1"/>
              <a:t>case</a:t>
            </a:r>
            <a:r>
              <a:rPr lang="de-DE" altLang="de-DE" sz="1800" dirty="0"/>
              <a:t> </a:t>
            </a:r>
            <a:r>
              <a:rPr lang="de-DE" altLang="de-DE" sz="1800" dirty="0" err="1"/>
              <a:t>studies</a:t>
            </a:r>
            <a:r>
              <a:rPr lang="de-DE" altLang="de-DE" sz="1800" dirty="0"/>
              <a:t> und </a:t>
            </a:r>
            <a:r>
              <a:rPr lang="de-DE" altLang="de-DE" sz="1800" dirty="0" smtClean="0"/>
              <a:t>Theoriebildung</a:t>
            </a:r>
            <a:r>
              <a:rPr lang="de-DE" altLang="de-DE" sz="1800" dirty="0"/>
              <a:t>: </a:t>
            </a:r>
            <a:r>
              <a:rPr lang="de-DE" altLang="de-DE" sz="1800" dirty="0" smtClean="0"/>
              <a:t>Kontextforschung </a:t>
            </a:r>
            <a:r>
              <a:rPr lang="de-DE" altLang="de-DE" sz="1800" dirty="0"/>
              <a:t>und </a:t>
            </a:r>
            <a:r>
              <a:rPr lang="de-DE" altLang="de-DE" sz="1800" dirty="0" smtClean="0"/>
              <a:t>Generalisierung</a:t>
            </a:r>
            <a:endParaRPr lang="de-DE" altLang="de-DE" sz="1800" dirty="0"/>
          </a:p>
          <a:p>
            <a:pPr lvl="1"/>
            <a:r>
              <a:rPr lang="de-DE" altLang="de-DE" sz="1800" dirty="0"/>
              <a:t>	</a:t>
            </a:r>
            <a:r>
              <a:rPr lang="de-DE" altLang="de-DE" sz="1800" dirty="0" smtClean="0"/>
              <a:t>…</a:t>
            </a: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194714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27384"/>
            <a:ext cx="7772400" cy="1143000"/>
          </a:xfrm>
        </p:spPr>
        <p:txBody>
          <a:bodyPr/>
          <a:lstStyle/>
          <a:p>
            <a:r>
              <a:rPr lang="de-DE" altLang="de-DE" b="1" dirty="0" err="1" smtClean="0"/>
              <a:t>Requirements</a:t>
            </a:r>
            <a:endParaRPr lang="de-DE" altLang="de-DE" b="1" dirty="0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124744"/>
            <a:ext cx="7772400" cy="2286000"/>
          </a:xfrm>
        </p:spPr>
        <p:txBody>
          <a:bodyPr/>
          <a:lstStyle/>
          <a:p>
            <a:r>
              <a:rPr lang="de-DE" altLang="de-DE" sz="2800" dirty="0" err="1" smtClean="0"/>
              <a:t>Preparation</a:t>
            </a:r>
            <a:r>
              <a:rPr lang="de-DE" altLang="de-DE" sz="2800" dirty="0" smtClean="0"/>
              <a:t> </a:t>
            </a:r>
            <a:r>
              <a:rPr lang="de-DE" altLang="de-DE" sz="2800" dirty="0" err="1" smtClean="0"/>
              <a:t>of</a:t>
            </a:r>
            <a:r>
              <a:rPr lang="de-DE" altLang="de-DE" sz="2800" dirty="0" smtClean="0"/>
              <a:t> </a:t>
            </a:r>
            <a:r>
              <a:rPr lang="de-DE" altLang="de-DE" sz="2800" dirty="0" err="1" smtClean="0"/>
              <a:t>two</a:t>
            </a:r>
            <a:r>
              <a:rPr lang="de-DE" altLang="de-DE" sz="2800" dirty="0" smtClean="0"/>
              <a:t> </a:t>
            </a:r>
            <a:r>
              <a:rPr lang="de-DE" altLang="de-DE" sz="2800" dirty="0" err="1" smtClean="0"/>
              <a:t>topics</a:t>
            </a:r>
            <a:r>
              <a:rPr lang="de-DE" altLang="de-DE" sz="2800" dirty="0" smtClean="0"/>
              <a:t> (</a:t>
            </a:r>
            <a:r>
              <a:rPr lang="de-DE" altLang="de-DE" sz="2800" dirty="0" err="1" smtClean="0"/>
              <a:t>Actors</a:t>
            </a:r>
            <a:r>
              <a:rPr lang="de-DE" altLang="de-DE" sz="2800" dirty="0" smtClean="0"/>
              <a:t>): Recherche</a:t>
            </a:r>
            <a:r>
              <a:rPr lang="de-DE" altLang="de-DE" sz="2800" dirty="0"/>
              <a:t>, </a:t>
            </a:r>
            <a:r>
              <a:rPr lang="de-DE" altLang="de-DE" sz="2800" dirty="0" smtClean="0"/>
              <a:t>Standpoint, Arguments, </a:t>
            </a:r>
            <a:r>
              <a:rPr lang="de-DE" altLang="de-DE" sz="2800" dirty="0" err="1" smtClean="0"/>
              <a:t>Statistics</a:t>
            </a:r>
            <a:r>
              <a:rPr lang="de-DE" altLang="de-DE" sz="2800" dirty="0" smtClean="0"/>
              <a:t>, References</a:t>
            </a:r>
            <a:endParaRPr lang="de-DE" altLang="de-DE" sz="2800" dirty="0"/>
          </a:p>
          <a:p>
            <a:pPr lvl="1"/>
            <a:r>
              <a:rPr lang="de-DE" altLang="de-DE" sz="2400" dirty="0" smtClean="0"/>
              <a:t>2 Position Papers/Statements </a:t>
            </a:r>
            <a:r>
              <a:rPr lang="de-DE" altLang="de-DE" sz="2400" dirty="0"/>
              <a:t>= </a:t>
            </a:r>
            <a:r>
              <a:rPr lang="de-DE" altLang="de-DE" sz="2400" dirty="0" err="1" smtClean="0"/>
              <a:t>Pleas</a:t>
            </a:r>
            <a:r>
              <a:rPr lang="de-DE" altLang="de-DE" sz="2400" dirty="0" smtClean="0"/>
              <a:t> (4-5 </a:t>
            </a:r>
            <a:r>
              <a:rPr lang="de-DE" altLang="de-DE" sz="2400" dirty="0" err="1" smtClean="0"/>
              <a:t>pages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with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main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arguments</a:t>
            </a:r>
            <a:r>
              <a:rPr lang="de-DE" altLang="de-DE" sz="2400" dirty="0" smtClean="0"/>
              <a:t>)</a:t>
            </a:r>
            <a:endParaRPr lang="de-DE" altLang="de-DE" sz="2400" dirty="0"/>
          </a:p>
          <a:p>
            <a:pPr lvl="1"/>
            <a:r>
              <a:rPr lang="de-DE" altLang="de-DE" sz="2400" dirty="0" smtClean="0"/>
              <a:t>Providing </a:t>
            </a:r>
            <a:r>
              <a:rPr lang="de-DE" altLang="de-DE" sz="2400" dirty="0" err="1" smtClean="0"/>
              <a:t>references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and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sources</a:t>
            </a:r>
            <a:endParaRPr lang="de-DE" altLang="de-DE" sz="2400" dirty="0"/>
          </a:p>
          <a:p>
            <a:r>
              <a:rPr lang="de-DE" altLang="de-DE" sz="2800" dirty="0" err="1" smtClean="0"/>
              <a:t>Discussion</a:t>
            </a:r>
            <a:endParaRPr lang="de-DE" altLang="de-DE" sz="2800" dirty="0"/>
          </a:p>
          <a:p>
            <a:r>
              <a:rPr lang="de-DE" altLang="de-DE" sz="2800" dirty="0" err="1"/>
              <a:t>P</a:t>
            </a:r>
            <a:r>
              <a:rPr lang="de-DE" altLang="de-DE" sz="2800" dirty="0" err="1" smtClean="0"/>
              <a:t>reparation</a:t>
            </a:r>
            <a:r>
              <a:rPr lang="de-DE" altLang="de-DE" sz="2800" dirty="0" smtClean="0"/>
              <a:t> </a:t>
            </a:r>
            <a:r>
              <a:rPr lang="de-DE" altLang="de-DE" sz="2800" dirty="0" err="1"/>
              <a:t>a</a:t>
            </a:r>
            <a:r>
              <a:rPr lang="de-DE" altLang="de-DE" sz="2800" dirty="0" err="1" smtClean="0"/>
              <a:t>nd</a:t>
            </a:r>
            <a:r>
              <a:rPr lang="de-DE" altLang="de-DE" sz="2800" dirty="0" smtClean="0"/>
              <a:t> </a:t>
            </a:r>
            <a:r>
              <a:rPr lang="de-DE" altLang="de-DE" sz="2800" dirty="0" err="1" smtClean="0"/>
              <a:t>post</a:t>
            </a:r>
            <a:r>
              <a:rPr lang="de-DE" altLang="de-DE" sz="2800" dirty="0" smtClean="0"/>
              <a:t> </a:t>
            </a:r>
            <a:r>
              <a:rPr lang="de-DE" altLang="de-DE" sz="2800" dirty="0" err="1" smtClean="0"/>
              <a:t>procession</a:t>
            </a:r>
            <a:r>
              <a:rPr lang="de-DE" altLang="de-DE" sz="2800" dirty="0" smtClean="0"/>
              <a:t> (All): Providing </a:t>
            </a:r>
            <a:r>
              <a:rPr lang="de-DE" altLang="de-DE" sz="2800" dirty="0" err="1" smtClean="0"/>
              <a:t>sources</a:t>
            </a:r>
            <a:r>
              <a:rPr lang="de-DE" altLang="de-DE" sz="2800" dirty="0" smtClean="0"/>
              <a:t>, </a:t>
            </a:r>
            <a:r>
              <a:rPr lang="de-DE" altLang="de-DE" sz="2800" dirty="0" err="1" smtClean="0"/>
              <a:t>sniplets</a:t>
            </a:r>
            <a:r>
              <a:rPr lang="de-DE" altLang="de-DE" sz="2800" dirty="0" smtClean="0"/>
              <a:t>, </a:t>
            </a:r>
            <a:r>
              <a:rPr lang="de-DE" altLang="de-DE" sz="2800" dirty="0" err="1" smtClean="0"/>
              <a:t>articles</a:t>
            </a:r>
            <a:r>
              <a:rPr lang="de-DE" altLang="de-DE" sz="2800" dirty="0" smtClean="0"/>
              <a:t>, </a:t>
            </a:r>
            <a:r>
              <a:rPr lang="de-DE" altLang="de-DE" sz="2800" dirty="0" err="1" smtClean="0"/>
              <a:t>videos</a:t>
            </a:r>
            <a:r>
              <a:rPr lang="de-DE" altLang="de-DE" sz="2800" dirty="0" smtClean="0"/>
              <a:t>…</a:t>
            </a:r>
            <a:endParaRPr lang="de-DE" altLang="de-DE" sz="2800" dirty="0"/>
          </a:p>
          <a:p>
            <a:r>
              <a:rPr lang="de-DE" altLang="de-DE" sz="2800" dirty="0" smtClean="0"/>
              <a:t>Wiki</a:t>
            </a:r>
            <a:endParaRPr lang="de-DE" altLang="de-DE" sz="2800" dirty="0"/>
          </a:p>
        </p:txBody>
      </p:sp>
    </p:spTree>
    <p:extLst>
      <p:ext uri="{BB962C8B-B14F-4D97-AF65-F5344CB8AC3E}">
        <p14:creationId xmlns:p14="http://schemas.microsoft.com/office/powerpoint/2010/main" val="390138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eMeFolienMaster1">
  <a:themeElements>
    <a:clrScheme name="">
      <a:dk1>
        <a:srgbClr val="000000"/>
      </a:dk1>
      <a:lt1>
        <a:srgbClr val="FFFFFF"/>
      </a:lt1>
      <a:dk2>
        <a:srgbClr val="6370CC"/>
      </a:dk2>
      <a:lt2>
        <a:srgbClr val="000000"/>
      </a:lt2>
      <a:accent1>
        <a:srgbClr val="FCFEB9"/>
      </a:accent1>
      <a:accent2>
        <a:srgbClr val="00FF9F"/>
      </a:accent2>
      <a:accent3>
        <a:srgbClr val="FFFFFF"/>
      </a:accent3>
      <a:accent4>
        <a:srgbClr val="000000"/>
      </a:accent4>
      <a:accent5>
        <a:srgbClr val="FDFED9"/>
      </a:accent5>
      <a:accent6>
        <a:srgbClr val="00E790"/>
      </a:accent6>
      <a:hlink>
        <a:srgbClr val="CC0000"/>
      </a:hlink>
      <a:folHlink>
        <a:srgbClr val="A2C1FE"/>
      </a:folHlink>
    </a:clrScheme>
    <a:fontScheme name="WiNeMeFolienMaster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7" tIns="44450" rIns="90487" bIns="4445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E87F35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7" tIns="44450" rIns="90487" bIns="4445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E87F35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iNeMeFolienMaster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eMeFolienMaster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eMeFolienMaster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eMeFolienMaster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eMeFolienMaster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eMeFolienMaster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eMeFolienMaster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IT_Support_for_NGOs v 1.0</Template>
  <TotalTime>0</TotalTime>
  <Words>1621</Words>
  <Application>Microsoft Office PowerPoint</Application>
  <PresentationFormat>Bildschirmpräsentation (4:3)</PresentationFormat>
  <Paragraphs>144</Paragraphs>
  <Slides>25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6" baseType="lpstr">
      <vt:lpstr>WiNeMeFolienMaster1</vt:lpstr>
      <vt:lpstr> Spezielle Aspekte  der Sozio-Informatik  Specific Aspects of Socio-Informatics   </vt:lpstr>
      <vt:lpstr>Socio-Informatics Definition</vt:lpstr>
      <vt:lpstr>Sozio-Informatik Definition</vt:lpstr>
      <vt:lpstr>PowerPoint-Präsentation</vt:lpstr>
      <vt:lpstr>Seminar Design</vt:lpstr>
      <vt:lpstr>Seminar Design</vt:lpstr>
      <vt:lpstr>Scenario: Trial</vt:lpstr>
      <vt:lpstr>Gerichtsverhandlung</vt:lpstr>
      <vt:lpstr>Requirements</vt:lpstr>
      <vt:lpstr>Leistungen</vt:lpstr>
      <vt:lpstr>Suggestions for Topics</vt:lpstr>
      <vt:lpstr>Suggestions for Topics</vt:lpstr>
      <vt:lpstr>Suggestions for Topics</vt:lpstr>
      <vt:lpstr>Themenvorschläge</vt:lpstr>
      <vt:lpstr>(1) Politik</vt:lpstr>
      <vt:lpstr>(2) Ethik</vt:lpstr>
      <vt:lpstr>(3) Eigentum und Diebstahl</vt:lpstr>
      <vt:lpstr>(3) Computer-Kriminalität</vt:lpstr>
      <vt:lpstr>(4) Gleichheit und Gerechtigkeit</vt:lpstr>
      <vt:lpstr>(5) Bildung und Medienkompetenz</vt:lpstr>
      <vt:lpstr>(6) ICT und Intimität</vt:lpstr>
      <vt:lpstr>(7) Spiel und Spaß</vt:lpstr>
      <vt:lpstr>(8) Computer und Körper</vt:lpstr>
      <vt:lpstr>(9) Allgegenwärtige ICT und Abhängigkeit</vt:lpstr>
      <vt:lpstr>Orga</vt:lpstr>
    </vt:vector>
  </TitlesOfParts>
  <Company>FB5 Uni Siegen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KNOWLEDGE MANAGEMENT TO SUPPORT NETWORKING AMONG NGOs AND DONORS</dc:title>
  <dc:creator>Saqib Saeed</dc:creator>
  <cp:lastModifiedBy>wineme</cp:lastModifiedBy>
  <cp:revision>354</cp:revision>
  <dcterms:created xsi:type="dcterms:W3CDTF">2008-03-03T10:49:13Z</dcterms:created>
  <dcterms:modified xsi:type="dcterms:W3CDTF">2018-10-08T18:15:41Z</dcterms:modified>
</cp:coreProperties>
</file>